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</p:sldMasterIdLst>
  <p:notesMasterIdLst>
    <p:notesMasterId r:id="rId25"/>
  </p:notesMasterIdLst>
  <p:sldIdLst>
    <p:sldId id="256" r:id="rId2"/>
    <p:sldId id="361" r:id="rId3"/>
    <p:sldId id="284" r:id="rId4"/>
    <p:sldId id="382" r:id="rId5"/>
    <p:sldId id="377" r:id="rId6"/>
    <p:sldId id="288" r:id="rId7"/>
    <p:sldId id="329" r:id="rId8"/>
    <p:sldId id="305" r:id="rId9"/>
    <p:sldId id="332" r:id="rId10"/>
    <p:sldId id="345" r:id="rId11"/>
    <p:sldId id="368" r:id="rId12"/>
    <p:sldId id="349" r:id="rId13"/>
    <p:sldId id="373" r:id="rId14"/>
    <p:sldId id="369" r:id="rId15"/>
    <p:sldId id="343" r:id="rId16"/>
    <p:sldId id="370" r:id="rId17"/>
    <p:sldId id="381" r:id="rId18"/>
    <p:sldId id="383" r:id="rId19"/>
    <p:sldId id="386" r:id="rId20"/>
    <p:sldId id="387" r:id="rId21"/>
    <p:sldId id="388" r:id="rId22"/>
    <p:sldId id="384" r:id="rId23"/>
    <p:sldId id="38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656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62"/>
    <p:restoredTop sz="96012"/>
  </p:normalViewPr>
  <p:slideViewPr>
    <p:cSldViewPr snapToGrid="0" snapToObjects="1">
      <p:cViewPr varScale="1">
        <p:scale>
          <a:sx n="110" d="100"/>
          <a:sy n="110" d="100"/>
        </p:scale>
        <p:origin x="952" y="168"/>
      </p:cViewPr>
      <p:guideLst/>
    </p:cSldViewPr>
  </p:slideViewPr>
  <p:notesTextViewPr>
    <p:cViewPr>
      <p:scale>
        <a:sx n="110" d="100"/>
        <a:sy n="11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__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遅刻理由について(文京学院大学)　(N=50)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2071-C845-B97E-84D822604A0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2071-C845-B97E-84D822604A0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2071-C845-B97E-84D822604A0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9592-0F45-A83E-265A6884BB18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44C74A3A-7460-8743-96C8-19C2C74D11B7}" type="CATEGORYNAME">
                      <a:rPr lang="ja-JP" altLang="en-US" sz="1600">
                        <a:solidFill>
                          <a:schemeClr val="tx2"/>
                        </a:solidFill>
                      </a:rPr>
                      <a:pPr>
                        <a:defRPr sz="1197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[分類名]</a:t>
                    </a:fld>
                    <a:r>
                      <a:rPr lang="ja-JP" altLang="en-US" sz="1600" baseline="0">
                        <a:solidFill>
                          <a:schemeClr val="tx2"/>
                        </a:solidFill>
                      </a:rPr>
                      <a:t>
</a:t>
                    </a:r>
                    <a:fld id="{48E16CAD-BD07-7944-9A75-6FD3576D860C}" type="PERCENTAGE">
                      <a:rPr lang="en-US" altLang="ja-JP" sz="1600" baseline="0">
                        <a:solidFill>
                          <a:schemeClr val="tx2"/>
                        </a:solidFill>
                      </a:rPr>
                      <a:pPr>
                        <a:defRPr sz="1197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[パーセンテージ]</a:t>
                    </a:fld>
                    <a:endParaRPr lang="ja-JP" altLang="en-US" sz="1600" baseline="0">
                      <a:solidFill>
                        <a:schemeClr val="tx2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2071-C845-B97E-84D822604A05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071-C845-B97E-84D822604A05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071-C845-B97E-84D822604A0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時間管理が関連</c:v>
                </c:pt>
                <c:pt idx="1">
                  <c:v>第 2 四半期</c:v>
                </c:pt>
                <c:pt idx="2">
                  <c:v>第 3 四半期</c:v>
                </c:pt>
                <c:pt idx="3">
                  <c:v>その他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39</c:v>
                </c:pt>
                <c:pt idx="1">
                  <c:v>0</c:v>
                </c:pt>
                <c:pt idx="2">
                  <c:v>0</c:v>
                </c:pt>
                <c:pt idx="3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71-C845-B97E-84D822604A05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egendEntry>
        <c:idx val="1"/>
        <c:delete val="1"/>
      </c:legendEntry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9FE8F4-52DF-1145-84BE-39B54BACF079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E2301744-F9AC-304F-883D-845C52E51072}">
      <dgm:prSet phldrT="[テキスト]" custT="1"/>
      <dgm:spPr>
        <a:solidFill>
          <a:schemeClr val="accent5"/>
        </a:solidFill>
      </dgm:spPr>
      <dgm:t>
        <a:bodyPr/>
        <a:lstStyle/>
        <a:p>
          <a:r>
            <a:rPr kumimoji="1" lang="ja-JP" altLang="en-US" sz="2000"/>
            <a:t>時間の予測精度</a:t>
          </a:r>
        </a:p>
      </dgm:t>
    </dgm:pt>
    <dgm:pt modelId="{8BA412DA-F6FF-2641-9A9D-F4C9BABEC722}" type="parTrans" cxnId="{F6D6C8C9-15FB-BD49-ABB9-9C3E7B83C69D}">
      <dgm:prSet/>
      <dgm:spPr/>
      <dgm:t>
        <a:bodyPr/>
        <a:lstStyle/>
        <a:p>
          <a:endParaRPr kumimoji="1" lang="ja-JP" altLang="en-US"/>
        </a:p>
      </dgm:t>
    </dgm:pt>
    <dgm:pt modelId="{7F1D5017-99E1-E940-9C83-AF005AF40381}" type="sibTrans" cxnId="{F6D6C8C9-15FB-BD49-ABB9-9C3E7B83C69D}">
      <dgm:prSet/>
      <dgm:spPr/>
      <dgm:t>
        <a:bodyPr/>
        <a:lstStyle/>
        <a:p>
          <a:endParaRPr kumimoji="1" lang="ja-JP" altLang="en-US"/>
        </a:p>
      </dgm:t>
    </dgm:pt>
    <dgm:pt modelId="{A6FF6E62-718F-3140-AA66-37D35B488EF2}">
      <dgm:prSet phldrT="[テキスト]" custT="1"/>
      <dgm:spPr>
        <a:solidFill>
          <a:schemeClr val="accent5"/>
        </a:solidFill>
      </dgm:spPr>
      <dgm:t>
        <a:bodyPr/>
        <a:lstStyle/>
        <a:p>
          <a:r>
            <a:rPr kumimoji="1" lang="ja-JP" altLang="en-US" sz="2000"/>
            <a:t>行動中の時間感覚</a:t>
          </a:r>
          <a:endParaRPr kumimoji="1" lang="en-US" altLang="ja-JP" sz="2000" dirty="0"/>
        </a:p>
        <a:p>
          <a:r>
            <a:rPr kumimoji="1" lang="ja-JP" altLang="en-US" sz="2000"/>
            <a:t>記憶</a:t>
          </a:r>
        </a:p>
      </dgm:t>
    </dgm:pt>
    <dgm:pt modelId="{A65551C1-04BE-7E41-95CD-CA651EDD52D3}" type="parTrans" cxnId="{AA2F70AF-E3D2-D743-858A-602ECAC0ECC4}">
      <dgm:prSet/>
      <dgm:spPr/>
      <dgm:t>
        <a:bodyPr/>
        <a:lstStyle/>
        <a:p>
          <a:endParaRPr kumimoji="1" lang="ja-JP" altLang="en-US"/>
        </a:p>
      </dgm:t>
    </dgm:pt>
    <dgm:pt modelId="{0E3881C8-A513-A34D-9CC0-7712DB64BEAE}" type="sibTrans" cxnId="{AA2F70AF-E3D2-D743-858A-602ECAC0ECC4}">
      <dgm:prSet/>
      <dgm:spPr/>
      <dgm:t>
        <a:bodyPr/>
        <a:lstStyle/>
        <a:p>
          <a:endParaRPr kumimoji="1" lang="ja-JP" altLang="en-US"/>
        </a:p>
      </dgm:t>
    </dgm:pt>
    <dgm:pt modelId="{72699DD0-C9CF-134B-89AE-29C822B3135A}">
      <dgm:prSet phldrT="[テキスト]" custT="1"/>
      <dgm:spPr>
        <a:solidFill>
          <a:schemeClr val="accent5"/>
        </a:solidFill>
      </dgm:spPr>
      <dgm:t>
        <a:bodyPr/>
        <a:lstStyle/>
        <a:p>
          <a:r>
            <a:rPr kumimoji="1" lang="ja-JP" altLang="en-US" sz="2000"/>
            <a:t>バッファの見積もり</a:t>
          </a:r>
          <a:endParaRPr kumimoji="1" lang="en-US" altLang="ja-JP" sz="2000" dirty="0"/>
        </a:p>
        <a:p>
          <a:r>
            <a:rPr kumimoji="1" lang="ja-JP" altLang="en-US" sz="1600"/>
            <a:t>（作業単体の見積もり幅・作業以外の時間）</a:t>
          </a:r>
        </a:p>
      </dgm:t>
    </dgm:pt>
    <dgm:pt modelId="{0355BF3B-2F9D-8B48-80A8-042E4BBD605F}" type="sibTrans" cxnId="{E576A733-F305-D945-A25B-B735EAA8215D}">
      <dgm:prSet/>
      <dgm:spPr/>
      <dgm:t>
        <a:bodyPr/>
        <a:lstStyle/>
        <a:p>
          <a:endParaRPr kumimoji="1" lang="ja-JP" altLang="en-US"/>
        </a:p>
      </dgm:t>
    </dgm:pt>
    <dgm:pt modelId="{52D8D9C3-123E-E24F-873C-236B0B5F0152}" type="parTrans" cxnId="{E576A733-F305-D945-A25B-B735EAA8215D}">
      <dgm:prSet/>
      <dgm:spPr/>
      <dgm:t>
        <a:bodyPr/>
        <a:lstStyle/>
        <a:p>
          <a:endParaRPr kumimoji="1" lang="ja-JP" altLang="en-US"/>
        </a:p>
      </dgm:t>
    </dgm:pt>
    <dgm:pt modelId="{72CABD0C-A863-4643-90A7-3CC675ED10AB}" type="pres">
      <dgm:prSet presAssocID="{B09FE8F4-52DF-1145-84BE-39B54BACF079}" presName="Name0" presStyleCnt="0">
        <dgm:presLayoutVars>
          <dgm:dir/>
          <dgm:animLvl val="lvl"/>
          <dgm:resizeHandles val="exact"/>
        </dgm:presLayoutVars>
      </dgm:prSet>
      <dgm:spPr/>
    </dgm:pt>
    <dgm:pt modelId="{6651DDD7-7E4A-3A4E-9020-D09DF69A2A32}" type="pres">
      <dgm:prSet presAssocID="{E2301744-F9AC-304F-883D-845C52E51072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C9249C6-AE39-2648-85EF-A6F33DA5B495}" type="pres">
      <dgm:prSet presAssocID="{7F1D5017-99E1-E940-9C83-AF005AF40381}" presName="parTxOnlySpace" presStyleCnt="0"/>
      <dgm:spPr/>
    </dgm:pt>
    <dgm:pt modelId="{63311208-2E5B-CE47-8876-DA2BB154020C}" type="pres">
      <dgm:prSet presAssocID="{72699DD0-C9CF-134B-89AE-29C822B3135A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C058330A-B54C-6145-90C5-450872CA0421}" type="pres">
      <dgm:prSet presAssocID="{0355BF3B-2F9D-8B48-80A8-042E4BBD605F}" presName="parTxOnlySpace" presStyleCnt="0"/>
      <dgm:spPr/>
    </dgm:pt>
    <dgm:pt modelId="{D81001D1-ECD8-6B4B-823C-5834450C7675}" type="pres">
      <dgm:prSet presAssocID="{A6FF6E62-718F-3140-AA66-37D35B488EF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EF0B20E-8838-BE45-BB62-1AF5DEBEE5AF}" type="presOf" srcId="{A6FF6E62-718F-3140-AA66-37D35B488EF2}" destId="{D81001D1-ECD8-6B4B-823C-5834450C7675}" srcOrd="0" destOrd="0" presId="urn:microsoft.com/office/officeart/2005/8/layout/chevron1"/>
    <dgm:cxn modelId="{E576A733-F305-D945-A25B-B735EAA8215D}" srcId="{B09FE8F4-52DF-1145-84BE-39B54BACF079}" destId="{72699DD0-C9CF-134B-89AE-29C822B3135A}" srcOrd="1" destOrd="0" parTransId="{52D8D9C3-123E-E24F-873C-236B0B5F0152}" sibTransId="{0355BF3B-2F9D-8B48-80A8-042E4BBD605F}"/>
    <dgm:cxn modelId="{D2DA7568-C98F-D940-9114-360961C652F5}" type="presOf" srcId="{B09FE8F4-52DF-1145-84BE-39B54BACF079}" destId="{72CABD0C-A863-4643-90A7-3CC675ED10AB}" srcOrd="0" destOrd="0" presId="urn:microsoft.com/office/officeart/2005/8/layout/chevron1"/>
    <dgm:cxn modelId="{F58D0897-ED7B-1144-A0BE-1384C4613F31}" type="presOf" srcId="{72699DD0-C9CF-134B-89AE-29C822B3135A}" destId="{63311208-2E5B-CE47-8876-DA2BB154020C}" srcOrd="0" destOrd="0" presId="urn:microsoft.com/office/officeart/2005/8/layout/chevron1"/>
    <dgm:cxn modelId="{AA2F70AF-E3D2-D743-858A-602ECAC0ECC4}" srcId="{B09FE8F4-52DF-1145-84BE-39B54BACF079}" destId="{A6FF6E62-718F-3140-AA66-37D35B488EF2}" srcOrd="2" destOrd="0" parTransId="{A65551C1-04BE-7E41-95CD-CA651EDD52D3}" sibTransId="{0E3881C8-A513-A34D-9CC0-7712DB64BEAE}"/>
    <dgm:cxn modelId="{F6D6C8C9-15FB-BD49-ABB9-9C3E7B83C69D}" srcId="{B09FE8F4-52DF-1145-84BE-39B54BACF079}" destId="{E2301744-F9AC-304F-883D-845C52E51072}" srcOrd="0" destOrd="0" parTransId="{8BA412DA-F6FF-2641-9A9D-F4C9BABEC722}" sibTransId="{7F1D5017-99E1-E940-9C83-AF005AF40381}"/>
    <dgm:cxn modelId="{BC5595D4-9AAD-1F41-AC41-66FB4D0E946B}" type="presOf" srcId="{E2301744-F9AC-304F-883D-845C52E51072}" destId="{6651DDD7-7E4A-3A4E-9020-D09DF69A2A32}" srcOrd="0" destOrd="0" presId="urn:microsoft.com/office/officeart/2005/8/layout/chevron1"/>
    <dgm:cxn modelId="{7E150EDD-FF82-D841-A33B-B9BA77F80D2A}" type="presParOf" srcId="{72CABD0C-A863-4643-90A7-3CC675ED10AB}" destId="{6651DDD7-7E4A-3A4E-9020-D09DF69A2A32}" srcOrd="0" destOrd="0" presId="urn:microsoft.com/office/officeart/2005/8/layout/chevron1"/>
    <dgm:cxn modelId="{BF1B91BE-5F73-9C41-939F-AA9AADF94FE2}" type="presParOf" srcId="{72CABD0C-A863-4643-90A7-3CC675ED10AB}" destId="{CC9249C6-AE39-2648-85EF-A6F33DA5B495}" srcOrd="1" destOrd="0" presId="urn:microsoft.com/office/officeart/2005/8/layout/chevron1"/>
    <dgm:cxn modelId="{7D37DF09-EAF3-0B4E-AFD2-972810A33256}" type="presParOf" srcId="{72CABD0C-A863-4643-90A7-3CC675ED10AB}" destId="{63311208-2E5B-CE47-8876-DA2BB154020C}" srcOrd="2" destOrd="0" presId="urn:microsoft.com/office/officeart/2005/8/layout/chevron1"/>
    <dgm:cxn modelId="{113B30F9-5043-854E-944F-762A62769A32}" type="presParOf" srcId="{72CABD0C-A863-4643-90A7-3CC675ED10AB}" destId="{C058330A-B54C-6145-90C5-450872CA0421}" srcOrd="3" destOrd="0" presId="urn:microsoft.com/office/officeart/2005/8/layout/chevron1"/>
    <dgm:cxn modelId="{C15D448B-55F8-A843-A6A8-FC7FB8082475}" type="presParOf" srcId="{72CABD0C-A863-4643-90A7-3CC675ED10AB}" destId="{D81001D1-ECD8-6B4B-823C-5834450C7675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51DDD7-7E4A-3A4E-9020-D09DF69A2A32}">
      <dsp:nvSpPr>
        <dsp:cNvPr id="0" name=""/>
        <dsp:cNvSpPr/>
      </dsp:nvSpPr>
      <dsp:spPr>
        <a:xfrm>
          <a:off x="2963" y="672902"/>
          <a:ext cx="3610838" cy="1444335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000" kern="1200"/>
            <a:t>時間の予測精度</a:t>
          </a:r>
        </a:p>
      </dsp:txBody>
      <dsp:txXfrm>
        <a:off x="725131" y="672902"/>
        <a:ext cx="2166503" cy="1444335"/>
      </dsp:txXfrm>
    </dsp:sp>
    <dsp:sp modelId="{63311208-2E5B-CE47-8876-DA2BB154020C}">
      <dsp:nvSpPr>
        <dsp:cNvPr id="0" name=""/>
        <dsp:cNvSpPr/>
      </dsp:nvSpPr>
      <dsp:spPr>
        <a:xfrm>
          <a:off x="3252717" y="672902"/>
          <a:ext cx="3610838" cy="1444335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000" kern="1200"/>
            <a:t>バッファの見積もり</a:t>
          </a:r>
          <a:endParaRPr kumimoji="1" lang="en-US" altLang="ja-JP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1600" kern="1200"/>
            <a:t>（作業単体の見積もり幅・作業以外の時間）</a:t>
          </a:r>
        </a:p>
      </dsp:txBody>
      <dsp:txXfrm>
        <a:off x="3974885" y="672902"/>
        <a:ext cx="2166503" cy="1444335"/>
      </dsp:txXfrm>
    </dsp:sp>
    <dsp:sp modelId="{D81001D1-ECD8-6B4B-823C-5834450C7675}">
      <dsp:nvSpPr>
        <dsp:cNvPr id="0" name=""/>
        <dsp:cNvSpPr/>
      </dsp:nvSpPr>
      <dsp:spPr>
        <a:xfrm>
          <a:off x="6502472" y="672902"/>
          <a:ext cx="3610838" cy="1444335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000" kern="1200"/>
            <a:t>行動中の時間感覚</a:t>
          </a:r>
          <a:endParaRPr kumimoji="1" lang="en-US" altLang="ja-JP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000" kern="1200"/>
            <a:t>記憶</a:t>
          </a:r>
        </a:p>
      </dsp:txBody>
      <dsp:txXfrm>
        <a:off x="7224640" y="672902"/>
        <a:ext cx="2166503" cy="14443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FD3C3C-8338-9541-944A-A007AFBA7FC1}" type="datetimeFigureOut">
              <a:rPr kumimoji="1" lang="ja-JP" altLang="en-US" smtClean="0"/>
              <a:t>2020/12/20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77D2AC-8A21-7B46-82B1-3B0C1BF65C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0369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tage.jst.go.jp/article/fss/27/0/27_0_274/_pdf/-char/ja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5" Type="http://schemas.openxmlformats.org/officeDocument/2006/relationships/hyperlink" Target="file:///Users/yuri/Downloads/IPSJ-JNL5511016.pdf" TargetMode="External"/><Relationship Id="rId4" Type="http://schemas.openxmlformats.org/officeDocument/2006/relationships/hyperlink" Target="https://www.jstage.jst.go.jp/article/jima/68/1/68_47/_pdf/-char/ja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評価項目</a:t>
            </a:r>
            <a:endParaRPr kumimoji="1" lang="en-US" altLang="ja-JP" dirty="0"/>
          </a:p>
          <a:p>
            <a:r>
              <a:rPr kumimoji="1" lang="ja-JP" altLang="en-US"/>
              <a:t>問題意識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タイトル：システム解説</a:t>
            </a:r>
            <a:endParaRPr kumimoji="1" lang="en-US" altLang="ja-JP" dirty="0"/>
          </a:p>
          <a:p>
            <a:r>
              <a:rPr kumimoji="1" lang="ja-JP" altLang="en-US"/>
              <a:t>文字が多い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4p</a:t>
            </a:r>
          </a:p>
          <a:p>
            <a:r>
              <a:rPr kumimoji="1" lang="ja-JP" altLang="en-US"/>
              <a:t>あるなし色分け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逆算？</a:t>
            </a:r>
            <a:endParaRPr kumimoji="1" lang="en-US" altLang="ja-JP" dirty="0"/>
          </a:p>
          <a:p>
            <a:r>
              <a:rPr kumimoji="1" lang="ja-JP" altLang="en-US"/>
              <a:t>認識のずれ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時間がわかれば見込みが頑張れる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今後の展望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7D2AC-8A21-7B46-82B1-3B0C1BF65CD1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63443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7D2AC-8A21-7B46-82B1-3B0C1BF65CD1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2705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前回：</a:t>
            </a:r>
            <a:r>
              <a:rPr kumimoji="1" lang="ja-JP" altLang="en-US" sz="1200"/>
              <a:t>連続で行う</a:t>
            </a:r>
            <a:r>
              <a:rPr lang="en-US" altLang="ja-JP" sz="1200" dirty="0"/>
              <a:t>5~15</a:t>
            </a:r>
            <a:r>
              <a:rPr lang="ja-JP" altLang="en-US" sz="1200"/>
              <a:t>分</a:t>
            </a:r>
            <a:r>
              <a:rPr kumimoji="1" lang="ja-JP" altLang="en-US" sz="1200"/>
              <a:t>行動（日常生活でよくやるようなもの）を</a:t>
            </a:r>
            <a:r>
              <a:rPr kumimoji="1" lang="en-US" altLang="ja-JP" sz="1200" dirty="0"/>
              <a:t>3</a:t>
            </a:r>
            <a:r>
              <a:rPr kumimoji="1" lang="ja-JP" altLang="en-US" sz="1200"/>
              <a:t>つ決める</a:t>
            </a:r>
            <a:endParaRPr kumimoji="1" lang="en-US" altLang="ja-JP" sz="12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7D2AC-8A21-7B46-82B1-3B0C1BF65CD1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143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前回</a:t>
            </a:r>
            <a:r>
              <a:rPr kumimoji="1" lang="en-US" altLang="ja-JP" dirty="0"/>
              <a:t> 2</a:t>
            </a:r>
            <a:r>
              <a:rPr kumimoji="1" lang="ja-JP" altLang="en-US"/>
              <a:t>週間後</a:t>
            </a:r>
            <a:r>
              <a:rPr kumimoji="1" lang="en-US" altLang="ja-JP" dirty="0"/>
              <a:t>/1</a:t>
            </a:r>
            <a:r>
              <a:rPr kumimoji="1" lang="ja-JP" altLang="en-US"/>
              <a:t>ヶ月後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7D2AC-8A21-7B46-82B1-3B0C1BF65CD1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1158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7D2AC-8A21-7B46-82B1-3B0C1BF65CD1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8252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7D2AC-8A21-7B46-82B1-3B0C1BF65CD1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7503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毎日のことなのに時間を把握し切れていない人たち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7D2AC-8A21-7B46-82B1-3B0C1BF65CD1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3626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②の評価をどうするか？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7D2AC-8A21-7B46-82B1-3B0C1BF65CD1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620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7D2AC-8A21-7B46-82B1-3B0C1BF65CD1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697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睡眠時間記録アプリ</a:t>
            </a:r>
            <a:endParaRPr kumimoji="1" lang="en" altLang="ja-JP" sz="1200" b="0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3"/>
            </a:endParaRPr>
          </a:p>
          <a:p>
            <a:r>
              <a:rPr kumimoji="1" lang="en" altLang="ja-JP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https://www.jstage.jst.go.jp/article/fss/27/0/27_0_274/_pdf/-char/ja</a:t>
            </a:r>
            <a:endParaRPr kumimoji="1" lang="en" altLang="ja-JP" sz="1200" b="0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kumimoji="1" lang="ja-JP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乳児を持つ母親のライフログと作業の計測</a:t>
            </a:r>
            <a:endParaRPr lang="ja-JP" altLang="en-US" b="0">
              <a:effectLst/>
            </a:endParaRPr>
          </a:p>
          <a:p>
            <a:r>
              <a:rPr kumimoji="1" lang="en" altLang="ja-JP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https://www.jstage.jst.go.jp/article/jima/68/1/68_47/_pdf/-char/ja</a:t>
            </a:r>
            <a:endParaRPr kumimoji="1" lang="en" altLang="ja-JP" sz="1200" b="0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ja-JP" altLang="en-US" sz="1200" b="0" i="0" u="sng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ライフログとスケジュールに基づいた未来予測</a:t>
            </a:r>
            <a:endParaRPr kumimoji="1" lang="en-US" altLang="ja-JP" sz="1200" b="0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ja-JP" dirty="0">
                <a:hlinkClick r:id="rId5"/>
              </a:rPr>
              <a:t>file:///Users/yuri/Downloads/IPSJ-JNL5511016.pdf</a:t>
            </a:r>
            <a:endParaRPr lang="en" altLang="ja-JP" dirty="0"/>
          </a:p>
          <a:p>
            <a:endParaRPr kumimoji="1" lang="en" altLang="ja-JP" sz="1200" b="0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7D2AC-8A21-7B46-82B1-3B0C1BF65CD1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1504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7D2AC-8A21-7B46-82B1-3B0C1BF65CD1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5082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7D2AC-8A21-7B46-82B1-3B0C1BF65CD1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9638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7D2AC-8A21-7B46-82B1-3B0C1BF65CD1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2546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7D2AC-8A21-7B46-82B1-3B0C1BF65CD1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0197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3443A-45B9-5442-81F2-AF2230FC7920}" type="datetime1">
              <a:rPr lang="ja-JP" altLang="en-US" smtClean="0"/>
              <a:t>2020/12/20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00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24D11-7011-4C4D-8A9D-2DBF4A9EA41B}" type="datetime1">
              <a:rPr lang="ja-JP" altLang="en-US" smtClean="0"/>
              <a:t>2020/12/20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354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DD71B-54FA-8647-9C1C-3CFC2AB4FB78}" type="datetime1">
              <a:rPr lang="ja-JP" altLang="en-US" smtClean="0"/>
              <a:t>2020/12/20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234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1B564-8C17-794E-91DB-8290A588E084}" type="datetime1">
              <a:rPr lang="ja-JP" altLang="en-US" smtClean="0"/>
              <a:t>2020/12/20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704054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C50A5-7D1B-564C-B4D4-46137BFD8391}" type="datetime1">
              <a:rPr lang="ja-JP" altLang="en-US" smtClean="0"/>
              <a:t>2020/12/20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8115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CD257-2E11-3147-A2AB-08EE4BBBCB02}" type="datetime1">
              <a:rPr lang="ja-JP" altLang="en-US" smtClean="0"/>
              <a:t>2020/12/20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4177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DDDC8-2942-6E44-9ADF-2B7A1BB98B30}" type="datetime1">
              <a:rPr lang="ja-JP" altLang="en-US" smtClean="0"/>
              <a:t>2020/12/20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148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68A2F-90CB-304C-8E78-95E0BF26D8B2}" type="datetime1">
              <a:rPr lang="ja-JP" altLang="en-US" smtClean="0"/>
              <a:t>2020/12/20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5852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488B19AA-5F62-CA4A-9FDD-46D00D099C33}" type="datetime1">
              <a:rPr lang="ja-JP" altLang="en-US" smtClean="0"/>
              <a:t>2020/12/20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646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9D420-9D89-CB47-8E36-709DB7BD31FD}" type="datetime1">
              <a:rPr lang="ja-JP" altLang="en-US" smtClean="0"/>
              <a:t>2020/12/20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328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80B2-0184-7345-921B-A9997686F72D}" type="datetime1">
              <a:rPr lang="ja-JP" altLang="en-US" smtClean="0"/>
              <a:t>2020/12/20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562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E2393-C3D9-AE4B-8C98-83D120893CEF}" type="datetime1">
              <a:rPr lang="ja-JP" altLang="en-US" smtClean="0"/>
              <a:t>2020/12/20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637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25BE6-4324-1E4D-B81C-835DD351FADA}" type="datetime1">
              <a:rPr lang="ja-JP" altLang="en-US" smtClean="0"/>
              <a:t>2020/12/20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24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E940-B00B-8B4A-B42F-476AA940464A}" type="datetime1">
              <a:rPr lang="ja-JP" altLang="en-US" smtClean="0"/>
              <a:t>2020/12/20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888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D86BB-5B49-8441-8039-63103AC3B16D}" type="datetime1">
              <a:rPr lang="ja-JP" altLang="en-US" smtClean="0"/>
              <a:t>2020/12/20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31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08652-D4EB-184C-88A1-7A141A30D036}" type="datetime1">
              <a:rPr lang="ja-JP" altLang="en-US" smtClean="0"/>
              <a:t>2020/12/20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358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100B0-7925-8D4B-A7D1-8E783D0BC121}" type="datetime1">
              <a:rPr lang="ja-JP" altLang="en-US" smtClean="0"/>
              <a:t>2020/12/20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5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EFB7B-DD4D-DC40-8903-5BC1B1D22CEA}" type="datetime1">
              <a:rPr lang="ja-JP" altLang="en-US" smtClean="0"/>
              <a:t>2020/12/20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825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png"/><Relationship Id="rId4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427275-A49F-6347-82CE-1E8ABE2497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kumimoji="1" lang="en-US" altLang="ja-JP" dirty="0" err="1"/>
              <a:t>ADLogger</a:t>
            </a:r>
            <a:br>
              <a:rPr lang="en-US" altLang="ja-JP" dirty="0"/>
            </a:br>
            <a:r>
              <a:rPr lang="ja-JP" altLang="en-US" sz="2400"/>
              <a:t>タスク別時間記録</a:t>
            </a:r>
            <a:r>
              <a:rPr kumimoji="1" lang="ja-JP" altLang="en-US" sz="2400"/>
              <a:t>システムの構築の提案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AD8D288-EBC3-AB49-8F00-CF0AA3B69A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/>
              <a:t>慶應義塾大学</a:t>
            </a:r>
            <a:r>
              <a:rPr kumimoji="1" lang="en-US" altLang="ja-JP" dirty="0"/>
              <a:t> </a:t>
            </a:r>
            <a:r>
              <a:rPr kumimoji="1" lang="ja-JP" altLang="en-US"/>
              <a:t>環境情報学部</a:t>
            </a:r>
            <a:r>
              <a:rPr kumimoji="1" lang="en-US" altLang="ja-JP" dirty="0"/>
              <a:t> 4</a:t>
            </a:r>
            <a:r>
              <a:rPr kumimoji="1" lang="ja-JP" altLang="en-US"/>
              <a:t>年</a:t>
            </a:r>
            <a:endParaRPr kumimoji="1" lang="en-US" altLang="ja-JP" dirty="0"/>
          </a:p>
          <a:p>
            <a:r>
              <a:rPr kumimoji="1" lang="ja-JP" altLang="en-US"/>
              <a:t>中澤研究室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WellComp</a:t>
            </a:r>
            <a:r>
              <a:rPr kumimoji="1" lang="en-US" altLang="ja-JP" dirty="0"/>
              <a:t> </a:t>
            </a:r>
            <a:endParaRPr lang="en-US" altLang="ja-JP" dirty="0"/>
          </a:p>
          <a:p>
            <a:r>
              <a:rPr lang="ja-JP" altLang="en-US"/>
              <a:t>助川</a:t>
            </a:r>
            <a:r>
              <a:rPr lang="en-US" altLang="ja-JP" dirty="0"/>
              <a:t> </a:t>
            </a:r>
            <a:r>
              <a:rPr lang="ja-JP" altLang="en-US"/>
              <a:t>友理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31034AB-6C80-7D4C-815F-13266E9BD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800" smtClean="0"/>
              <a:t>1</a:t>
            </a:fld>
            <a:endParaRPr lang="en-US" sz="1800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5F04576-6B35-DF4F-90E0-5D4A9B2B4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85637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5F74F5-16E9-A348-A319-AFCD36332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5. </a:t>
            </a:r>
            <a:r>
              <a:rPr lang="en-US" altLang="ja-JP" dirty="0" err="1"/>
              <a:t>ADLogger</a:t>
            </a:r>
            <a:r>
              <a:rPr lang="ja-JP" altLang="en-US"/>
              <a:t>システム</a:t>
            </a:r>
            <a:r>
              <a:rPr lang="en-US" altLang="ja-JP" dirty="0"/>
              <a:t> </a:t>
            </a:r>
            <a:r>
              <a:rPr lang="ja-JP" altLang="en-US"/>
              <a:t>：</a:t>
            </a:r>
            <a:r>
              <a:rPr lang="en-US" altLang="ja-JP" dirty="0"/>
              <a:t> </a:t>
            </a:r>
            <a:r>
              <a:rPr lang="ja-JP" altLang="en-US"/>
              <a:t>システム構成図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2DDB5F1-4907-C74C-AC78-1C3D202FB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4B2D708-9ABE-F040-B32F-3E5BEEAE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800" smtClean="0"/>
              <a:t>10</a:t>
            </a:fld>
            <a:endParaRPr lang="en-US" sz="18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0567FFEB-A89B-7243-B145-042EE3F4A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352" y="1983656"/>
            <a:ext cx="5353797" cy="380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80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5F74F5-16E9-A348-A319-AFCD36332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5. </a:t>
            </a:r>
            <a:r>
              <a:rPr lang="en-US" altLang="ja-JP" dirty="0" err="1"/>
              <a:t>ADLogger</a:t>
            </a:r>
            <a:r>
              <a:rPr lang="ja-JP" altLang="en-US"/>
              <a:t>システム</a:t>
            </a:r>
            <a:r>
              <a:rPr lang="en-US" altLang="ja-JP" dirty="0"/>
              <a:t> </a:t>
            </a:r>
            <a:r>
              <a:rPr lang="ja-JP" altLang="en-US"/>
              <a:t>：</a:t>
            </a:r>
            <a:r>
              <a:rPr lang="en-US" altLang="ja-JP" dirty="0"/>
              <a:t> </a:t>
            </a:r>
            <a:r>
              <a:rPr lang="ja-JP" altLang="en-US"/>
              <a:t>システム構成図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35CE2E-2992-194D-9CB8-E8A3D5C9E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/>
              <a:t>タスク登録</a:t>
            </a:r>
            <a:endParaRPr kumimoji="1" lang="en-US" altLang="ja-JP" dirty="0"/>
          </a:p>
          <a:p>
            <a:r>
              <a:rPr lang="ja-JP" altLang="en-US"/>
              <a:t>タスク別時間計測</a:t>
            </a:r>
            <a:endParaRPr lang="en-US" altLang="ja-JP" dirty="0"/>
          </a:p>
          <a:p>
            <a:r>
              <a:rPr lang="ja-JP" altLang="en-US"/>
              <a:t>指定タスクの合計時間算出</a:t>
            </a:r>
            <a:endParaRPr kumimoji="1" lang="en-US" altLang="ja-JP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2DDB5F1-4907-C74C-AC78-1C3D202FB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4B2D708-9ABE-F040-B32F-3E5BEEAE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800" smtClean="0"/>
              <a:t>11</a:t>
            </a:fld>
            <a:endParaRPr lang="en-US" sz="1800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A797D92-5EBE-CC4A-9DB9-53CA849E15FF}"/>
              </a:ext>
            </a:extLst>
          </p:cNvPr>
          <p:cNvSpPr/>
          <p:nvPr/>
        </p:nvSpPr>
        <p:spPr>
          <a:xfrm>
            <a:off x="481668" y="2133600"/>
            <a:ext cx="9812514" cy="365759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882B45B-112A-5842-9D03-94B3BB3F8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17" y="3393857"/>
            <a:ext cx="1573425" cy="1573425"/>
          </a:xfrm>
          <a:prstGeom prst="rect">
            <a:avLst/>
          </a:prstGeom>
        </p:spPr>
      </p:pic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0A1C34FB-4294-E84C-B814-3FC75B67FDB2}"/>
              </a:ext>
            </a:extLst>
          </p:cNvPr>
          <p:cNvSpPr/>
          <p:nvPr/>
        </p:nvSpPr>
        <p:spPr>
          <a:xfrm>
            <a:off x="7399255" y="2404012"/>
            <a:ext cx="2592721" cy="323419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267BCC2D-9EF6-554F-92CF-EDF3ECED8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268" y="2536501"/>
            <a:ext cx="1980071" cy="450538"/>
          </a:xfrm>
          <a:prstGeom prst="rect">
            <a:avLst/>
          </a:prstGeom>
        </p:spPr>
      </p:pic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381DA91A-BC7C-8C41-ABF6-70C0788A3895}"/>
              </a:ext>
            </a:extLst>
          </p:cNvPr>
          <p:cNvSpPr/>
          <p:nvPr/>
        </p:nvSpPr>
        <p:spPr>
          <a:xfrm>
            <a:off x="2440734" y="2405696"/>
            <a:ext cx="4608550" cy="323419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32D607-B9A3-E74F-8E32-31C1A44659D5}"/>
              </a:ext>
            </a:extLst>
          </p:cNvPr>
          <p:cNvSpPr/>
          <p:nvPr/>
        </p:nvSpPr>
        <p:spPr>
          <a:xfrm>
            <a:off x="3359115" y="3261202"/>
            <a:ext cx="2052320" cy="66181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行動別別時間</a:t>
            </a:r>
            <a:endParaRPr kumimoji="1" lang="en-US" altLang="ja-JP" dirty="0"/>
          </a:p>
          <a:p>
            <a:pPr algn="ctr"/>
            <a:r>
              <a:rPr kumimoji="1" lang="ja-JP" altLang="en-US"/>
              <a:t>登録モジュール</a:t>
            </a: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DD0C0531-4A41-3C48-A5EB-2B2273DDDA30}"/>
              </a:ext>
            </a:extLst>
          </p:cNvPr>
          <p:cNvSpPr/>
          <p:nvPr/>
        </p:nvSpPr>
        <p:spPr>
          <a:xfrm>
            <a:off x="4780589" y="4105079"/>
            <a:ext cx="1310496" cy="14200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平均時間</a:t>
            </a:r>
            <a:endParaRPr kumimoji="1" lang="en-US" altLang="ja-JP" dirty="0"/>
          </a:p>
          <a:p>
            <a:pPr algn="ctr"/>
            <a:r>
              <a:rPr kumimoji="1" lang="ja-JP" altLang="en-US"/>
              <a:t>算出</a:t>
            </a:r>
            <a:endParaRPr kumimoji="1" lang="en-US" altLang="ja-JP" dirty="0"/>
          </a:p>
          <a:p>
            <a:pPr algn="ctr"/>
            <a:r>
              <a:rPr kumimoji="1" lang="ja-JP" altLang="en-US"/>
              <a:t>モジュール</a:t>
            </a:r>
          </a:p>
        </p:txBody>
      </p: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7E669A2D-7381-B543-974D-91E87A4CB51C}"/>
              </a:ext>
            </a:extLst>
          </p:cNvPr>
          <p:cNvSpPr/>
          <p:nvPr/>
        </p:nvSpPr>
        <p:spPr>
          <a:xfrm>
            <a:off x="7676725" y="3073790"/>
            <a:ext cx="2052320" cy="228459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DB</a:t>
            </a:r>
          </a:p>
          <a:p>
            <a:pPr algn="ctr"/>
            <a:endParaRPr kumimoji="1" lang="en-US" altLang="ja-JP" dirty="0"/>
          </a:p>
          <a:p>
            <a:pPr algn="ctr"/>
            <a:endParaRPr kumimoji="1" lang="en-US" altLang="ja-JP" dirty="0"/>
          </a:p>
          <a:p>
            <a:pPr algn="ctr"/>
            <a:endParaRPr kumimoji="1" lang="en-US" altLang="ja-JP" dirty="0"/>
          </a:p>
          <a:p>
            <a:pPr algn="ctr"/>
            <a:endParaRPr kumimoji="1" lang="en-US" altLang="ja-JP" dirty="0"/>
          </a:p>
          <a:p>
            <a:pPr algn="ctr"/>
            <a:endParaRPr kumimoji="1" lang="en-US" altLang="ja-JP" dirty="0"/>
          </a:p>
          <a:p>
            <a:pPr algn="ctr"/>
            <a:endParaRPr kumimoji="1" lang="ja-JP" altLang="en-US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0C9AE1F7-FF57-C74A-B3C0-4A2CF8024CE8}"/>
              </a:ext>
            </a:extLst>
          </p:cNvPr>
          <p:cNvCxnSpPr>
            <a:cxnSpLocks/>
          </p:cNvCxnSpPr>
          <p:nvPr/>
        </p:nvCxnSpPr>
        <p:spPr>
          <a:xfrm>
            <a:off x="5411435" y="3607548"/>
            <a:ext cx="2286833" cy="568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4128C2B4-6EA3-034D-A192-46052AD7B18C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747520" y="3592108"/>
            <a:ext cx="1611595" cy="154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42C39DAF-6298-C745-8222-35024C7F2205}"/>
              </a:ext>
            </a:extLst>
          </p:cNvPr>
          <p:cNvCxnSpPr>
            <a:cxnSpLocks/>
          </p:cNvCxnSpPr>
          <p:nvPr/>
        </p:nvCxnSpPr>
        <p:spPr>
          <a:xfrm flipH="1">
            <a:off x="1747520" y="4829205"/>
            <a:ext cx="12192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1BFF1C5D-97AE-A941-88F5-7B3EF340443C}"/>
              </a:ext>
            </a:extLst>
          </p:cNvPr>
          <p:cNvCxnSpPr>
            <a:cxnSpLocks/>
          </p:cNvCxnSpPr>
          <p:nvPr/>
        </p:nvCxnSpPr>
        <p:spPr>
          <a:xfrm flipH="1">
            <a:off x="6091085" y="4021106"/>
            <a:ext cx="1607183" cy="7294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図 35">
            <a:extLst>
              <a:ext uri="{FF2B5EF4-FFF2-40B4-BE49-F238E27FC236}">
                <a16:creationId xmlns:a16="http://schemas.microsoft.com/office/drawing/2014/main" id="{85A52030-F697-E34C-BF55-5BFAC66FFA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5173" y="3711963"/>
            <a:ext cx="995423" cy="1395568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FEA5AA07-E88E-834C-B71B-EF06DA4057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7915" y="2536501"/>
            <a:ext cx="938565" cy="496658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E100B8B3-6D9F-5441-B23F-A1066BAFEC1B}"/>
              </a:ext>
            </a:extLst>
          </p:cNvPr>
          <p:cNvSpPr txBox="1"/>
          <p:nvPr/>
        </p:nvSpPr>
        <p:spPr>
          <a:xfrm>
            <a:off x="1917335" y="3693033"/>
            <a:ext cx="152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solidFill>
                  <a:schemeClr val="bg1"/>
                </a:solidFill>
              </a:rPr>
              <a:t>行動種類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2FA5BBB6-8BBE-674B-A1F1-2B9886A46EAF}"/>
              </a:ext>
            </a:extLst>
          </p:cNvPr>
          <p:cNvSpPr txBox="1"/>
          <p:nvPr/>
        </p:nvSpPr>
        <p:spPr>
          <a:xfrm>
            <a:off x="1938737" y="3202439"/>
            <a:ext cx="152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solidFill>
                  <a:schemeClr val="bg1"/>
                </a:solidFill>
              </a:rPr>
              <a:t>計測時間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7B57C2FA-9F10-6D4C-8DD4-43B660EB1809}"/>
              </a:ext>
            </a:extLst>
          </p:cNvPr>
          <p:cNvSpPr txBox="1"/>
          <p:nvPr/>
        </p:nvSpPr>
        <p:spPr>
          <a:xfrm>
            <a:off x="5610631" y="3188556"/>
            <a:ext cx="152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solidFill>
                  <a:schemeClr val="bg1"/>
                </a:solidFill>
              </a:rPr>
              <a:t>行動別時間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A9F8A3C0-9E9E-3544-8BA9-91A356895E66}"/>
              </a:ext>
            </a:extLst>
          </p:cNvPr>
          <p:cNvSpPr txBox="1"/>
          <p:nvPr/>
        </p:nvSpPr>
        <p:spPr>
          <a:xfrm rot="20068391">
            <a:off x="6079833" y="4404065"/>
            <a:ext cx="1861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solidFill>
                  <a:schemeClr val="bg1"/>
                </a:solidFill>
              </a:rPr>
              <a:t>累積行動別時間</a:t>
            </a:r>
          </a:p>
        </p:txBody>
      </p:sp>
      <p:sp>
        <p:nvSpPr>
          <p:cNvPr id="49" name="角丸四角形 48">
            <a:extLst>
              <a:ext uri="{FF2B5EF4-FFF2-40B4-BE49-F238E27FC236}">
                <a16:creationId xmlns:a16="http://schemas.microsoft.com/office/drawing/2014/main" id="{F43C54BD-19FF-7E44-B375-59BF976D1C23}"/>
              </a:ext>
            </a:extLst>
          </p:cNvPr>
          <p:cNvSpPr/>
          <p:nvPr/>
        </p:nvSpPr>
        <p:spPr>
          <a:xfrm>
            <a:off x="2805832" y="4105079"/>
            <a:ext cx="1310496" cy="14200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合計時間</a:t>
            </a:r>
            <a:endParaRPr kumimoji="1" lang="en-US" altLang="ja-JP" dirty="0"/>
          </a:p>
          <a:p>
            <a:pPr algn="ctr"/>
            <a:r>
              <a:rPr kumimoji="1" lang="ja-JP" altLang="en-US"/>
              <a:t>算出</a:t>
            </a:r>
            <a:endParaRPr kumimoji="1" lang="en-US" altLang="ja-JP" dirty="0"/>
          </a:p>
          <a:p>
            <a:pPr algn="ctr"/>
            <a:r>
              <a:rPr kumimoji="1" lang="ja-JP" altLang="en-US"/>
              <a:t>モジュール</a:t>
            </a:r>
          </a:p>
        </p:txBody>
      </p: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917D1B45-C6B0-EC4C-A92A-37A08BC13B05}"/>
              </a:ext>
            </a:extLst>
          </p:cNvPr>
          <p:cNvCxnSpPr>
            <a:cxnSpLocks/>
            <a:stCxn id="14" idx="1"/>
            <a:endCxn id="49" idx="3"/>
          </p:cNvCxnSpPr>
          <p:nvPr/>
        </p:nvCxnSpPr>
        <p:spPr>
          <a:xfrm flipH="1">
            <a:off x="4116328" y="4815083"/>
            <a:ext cx="66426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A7C9EB7-18F2-A14D-8B1D-CC591759C365}"/>
              </a:ext>
            </a:extLst>
          </p:cNvPr>
          <p:cNvSpPr txBox="1"/>
          <p:nvPr/>
        </p:nvSpPr>
        <p:spPr>
          <a:xfrm>
            <a:off x="1463298" y="4901008"/>
            <a:ext cx="1713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必要時間</a:t>
            </a:r>
            <a:endParaRPr kumimoji="1" lang="en-US" altLang="ja-JP" dirty="0">
              <a:solidFill>
                <a:schemeClr val="bg1"/>
              </a:solidFill>
            </a:endParaRPr>
          </a:p>
          <a:p>
            <a:pPr algn="ctr"/>
            <a:r>
              <a:rPr kumimoji="1" lang="ja-JP" altLang="en-US">
                <a:solidFill>
                  <a:schemeClr val="bg1"/>
                </a:solidFill>
              </a:rPr>
              <a:t>予測</a:t>
            </a:r>
          </a:p>
        </p:txBody>
      </p:sp>
    </p:spTree>
    <p:extLst>
      <p:ext uri="{BB962C8B-B14F-4D97-AF65-F5344CB8AC3E}">
        <p14:creationId xmlns:p14="http://schemas.microsoft.com/office/powerpoint/2010/main" val="1968947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5F74F5-16E9-A348-A319-AFCD36332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5. </a:t>
            </a:r>
            <a:r>
              <a:rPr lang="ja-JP" altLang="en-US"/>
              <a:t>余白時間の導出について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735CE2E-2992-194D-9CB8-E8A3D5C9E0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ja-JP" altLang="en-US" sz="3000">
                    <a:latin typeface="Cambria Math" panose="02040503050406030204" pitchFamily="18" charset="0"/>
                  </a:rPr>
                  <a:t>予測時間の導出方法</a:t>
                </a:r>
                <a:endParaRPr kumimoji="1" lang="en-US" altLang="ja-JP" sz="3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𝜐</m:t>
                          </m:r>
                        </m:sub>
                      </m:sSub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ja-JP" sz="4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en-US" altLang="ja-JP" sz="4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4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altLang="ja-JP" sz="4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en-US" altLang="ja-JP" sz="4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kumimoji="1" lang="en-US" altLang="ja-JP" sz="4000" dirty="0"/>
              </a:p>
              <a:p>
                <a:pPr marL="0" indent="0">
                  <a:buNone/>
                </a:pPr>
                <a:endParaRPr kumimoji="1" lang="en-US" altLang="ja-JP" sz="800" dirty="0"/>
              </a:p>
              <a:p>
                <a:pPr marL="0" indent="0">
                  <a:buNone/>
                </a:pPr>
                <a:r>
                  <a:rPr lang="ja-JP" altLang="en-US" sz="3000">
                    <a:latin typeface="Cambria Math" panose="02040503050406030204" pitchFamily="18" charset="0"/>
                  </a:rPr>
                  <a:t>予測時間の合計方法</a:t>
                </a:r>
                <a:endParaRPr lang="en-US" altLang="ja-JP" sz="3000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𝑠𝑢𝑚</m:t>
                        </m:r>
                      </m:sub>
                    </m:sSub>
                    <m:r>
                      <a:rPr lang="en-US" altLang="ja-JP" sz="4000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𝑣𝑖</m:t>
                            </m:r>
                          </m:sub>
                        </m:sSub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ja-JP" sz="4000" dirty="0"/>
                  <a:t> + a</a:t>
                </a:r>
              </a:p>
              <a:p>
                <a:pPr marL="0" indent="0">
                  <a:buNone/>
                </a:pPr>
                <a:endParaRPr kumimoji="1" lang="en-US" altLang="ja-JP" sz="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en-US" altLang="ja-JP" sz="2000" dirty="0"/>
                  <a:t>=</a:t>
                </a:r>
                <a:r>
                  <a:rPr lang="ja-JP" altLang="en-US" sz="2000"/>
                  <a:t>記録時間　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ja-JP" sz="2000" dirty="0"/>
                  <a:t>=</a:t>
                </a:r>
                <a:r>
                  <a:rPr lang="ja-JP" altLang="en-US" sz="2000"/>
                  <a:t>変動バッファ設定</a:t>
                </a:r>
                <a:r>
                  <a:rPr lang="en-US" altLang="ja-JP" sz="2000" dirty="0"/>
                  <a:t>(0~3)</a:t>
                </a:r>
                <a:r>
                  <a:rPr lang="ja-JP" altLang="en-US" sz="2000"/>
                  <a:t>　</a:t>
                </a:r>
                <a:r>
                  <a:rPr lang="en-US" altLang="ja-JP" sz="2000" dirty="0"/>
                  <a:t>a=</a:t>
                </a:r>
                <a:r>
                  <a:rPr lang="ja-JP" altLang="en-US" sz="2000"/>
                  <a:t>固定バッファ時間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735CE2E-2992-194D-9CB8-E8A3D5C9E0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639" t="-7394" b="-154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2DDB5F1-4907-C74C-AC78-1C3D202FB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" altLang="ja-JP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4B2D708-9ABE-F040-B32F-3E5BEEAE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800" smtClean="0"/>
              <a:t>12</a:t>
            </a:fld>
            <a:endParaRPr lang="en-US" sz="1800" dirty="0"/>
          </a:p>
        </p:txBody>
      </p:sp>
      <p:sp>
        <p:nvSpPr>
          <p:cNvPr id="6" name="四角形吹き出し 5">
            <a:extLst>
              <a:ext uri="{FF2B5EF4-FFF2-40B4-BE49-F238E27FC236}">
                <a16:creationId xmlns:a16="http://schemas.microsoft.com/office/drawing/2014/main" id="{96A14F01-1CFB-1848-9F2F-B2742E51CD8F}"/>
              </a:ext>
            </a:extLst>
          </p:cNvPr>
          <p:cNvSpPr/>
          <p:nvPr/>
        </p:nvSpPr>
        <p:spPr>
          <a:xfrm>
            <a:off x="8363825" y="2842953"/>
            <a:ext cx="2942705" cy="698270"/>
          </a:xfrm>
          <a:prstGeom prst="wedgeRectCallout">
            <a:avLst>
              <a:gd name="adj1" fmla="val -69421"/>
              <a:gd name="adj2" fmla="val -23831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標準偏差による見積もり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AC0CBB8-EE95-8849-9C75-5B458FB16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4298" y="3727158"/>
            <a:ext cx="3779308" cy="239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942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E5DC38-796B-BE4A-A12D-026D3E1E3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6. </a:t>
            </a:r>
            <a:r>
              <a:rPr lang="ja-JP" altLang="en-US"/>
              <a:t>実験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A8DB43-1554-5A41-AEE6-CC11C115B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3200"/>
              <a:t>朝の準備行動（もしくはそれに準ずる行動）を</a:t>
            </a:r>
            <a:r>
              <a:rPr kumimoji="1" lang="ja-JP" altLang="en-US" sz="3200"/>
              <a:t>直接</a:t>
            </a:r>
            <a:r>
              <a:rPr kumimoji="1" lang="en-US" altLang="ja-JP" sz="3200" dirty="0"/>
              <a:t>or </a:t>
            </a:r>
            <a:r>
              <a:rPr kumimoji="1" lang="ja-JP" altLang="en-US" sz="3200"/>
              <a:t>アンケートを通じて実験者に報告する</a:t>
            </a:r>
            <a:endParaRPr kumimoji="1" lang="en-US" altLang="ja-JP" sz="3200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3200"/>
              <a:t>計測日時を決める</a:t>
            </a:r>
            <a:endParaRPr lang="en-US" altLang="ja-JP" sz="3200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sz="3200" dirty="0"/>
              <a:t>Zoom</a:t>
            </a:r>
            <a:r>
              <a:rPr lang="ja-JP" altLang="en-US" sz="3200"/>
              <a:t>で実験者と会い、実測を記録</a:t>
            </a:r>
            <a:endParaRPr lang="en-US" altLang="ja-JP" sz="3200" dirty="0"/>
          </a:p>
          <a:p>
            <a:pPr marL="0" indent="0">
              <a:buNone/>
            </a:pPr>
            <a:endParaRPr kumimoji="1" lang="en-US" altLang="ja-JP" sz="3200" dirty="0"/>
          </a:p>
          <a:p>
            <a:pPr marL="0" indent="0">
              <a:buNone/>
            </a:pPr>
            <a:r>
              <a:rPr kumimoji="1" lang="en-US" altLang="ja-JP" sz="3200" dirty="0"/>
              <a:t>※1</a:t>
            </a:r>
            <a:r>
              <a:rPr kumimoji="1" lang="ja-JP" altLang="en-US" sz="3200"/>
              <a:t>に関して</a:t>
            </a:r>
            <a:r>
              <a:rPr kumimoji="1" lang="en-US" altLang="ja-JP" sz="3200" dirty="0"/>
              <a:t>→</a:t>
            </a:r>
            <a:r>
              <a:rPr kumimoji="1" lang="ja-JP" altLang="en-US" sz="3200"/>
              <a:t>最悪朝ではなくても「連続して細かいタスクを複数行う環境下」であれば</a:t>
            </a:r>
            <a:r>
              <a:rPr kumimoji="1" lang="en-US" altLang="ja-JP" sz="3200" dirty="0"/>
              <a:t>OK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0CB6D4E-68E4-5845-B7AD-5C7DC8C22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2DABDFB-605E-4B4B-9AEA-E81BF6B31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800" smtClean="0"/>
              <a:t>13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54097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E5DC38-796B-BE4A-A12D-026D3E1E3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6. </a:t>
            </a:r>
            <a:r>
              <a:rPr lang="ja-JP" altLang="en-US"/>
              <a:t>実験</a:t>
            </a:r>
            <a:r>
              <a:rPr lang="en-US" altLang="ja-JP" dirty="0"/>
              <a:t> (20~30</a:t>
            </a:r>
            <a:r>
              <a:rPr lang="ja-JP" altLang="en-US"/>
              <a:t>人で実施</a:t>
            </a:r>
            <a:r>
              <a:rPr lang="en-US" altLang="ja-JP" dirty="0"/>
              <a:t>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A8DB43-1554-5A41-AEE6-CC11C115B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200"/>
              <a:t>実験を複数回実施する</a:t>
            </a:r>
            <a:endParaRPr kumimoji="1" lang="en-US" altLang="ja-JP" sz="3200" dirty="0"/>
          </a:p>
          <a:p>
            <a:pPr>
              <a:buFont typeface="Wingdings" pitchFamily="2" charset="2"/>
              <a:buChar char="ü"/>
            </a:pPr>
            <a:r>
              <a:rPr lang="ja-JP" altLang="en-US" sz="3200"/>
              <a:t>前半：</a:t>
            </a:r>
            <a:r>
              <a:rPr lang="en-US" altLang="ja-JP" sz="3200" dirty="0" err="1"/>
              <a:t>ADLog</a:t>
            </a:r>
            <a:r>
              <a:rPr lang="ja-JP" altLang="en-US" sz="3200"/>
              <a:t>の見積もり機能使用不可</a:t>
            </a:r>
            <a:endParaRPr lang="en-US" altLang="ja-JP" sz="3200" dirty="0"/>
          </a:p>
          <a:p>
            <a:pPr>
              <a:buFont typeface="Wingdings" pitchFamily="2" charset="2"/>
              <a:buChar char="ü"/>
            </a:pPr>
            <a:r>
              <a:rPr kumimoji="1" lang="ja-JP" altLang="en-US" sz="3200"/>
              <a:t>後半：</a:t>
            </a:r>
            <a:r>
              <a:rPr kumimoji="1" lang="en-US" altLang="ja-JP" sz="3200" dirty="0" err="1"/>
              <a:t>ADLog</a:t>
            </a:r>
            <a:r>
              <a:rPr kumimoji="1" lang="ja-JP" altLang="en-US" sz="3200"/>
              <a:t>の見積もり機能使用可</a:t>
            </a:r>
            <a:endParaRPr kumimoji="1" lang="en-US" altLang="ja-JP" sz="3200" dirty="0"/>
          </a:p>
          <a:p>
            <a:pPr marL="0" indent="0">
              <a:buNone/>
            </a:pPr>
            <a:r>
              <a:rPr lang="ja-JP" altLang="en-US" sz="3200"/>
              <a:t>＋</a:t>
            </a:r>
            <a:endParaRPr lang="en-US" altLang="ja-JP" sz="3200" dirty="0"/>
          </a:p>
          <a:p>
            <a:pPr marL="0" indent="0">
              <a:buNone/>
            </a:pPr>
            <a:r>
              <a:rPr kumimoji="1" lang="ja-JP" altLang="en-US" sz="3200"/>
              <a:t>日々の記録（予測精度向上のため）</a:t>
            </a:r>
            <a:endParaRPr kumimoji="1" lang="en-US" altLang="ja-JP" sz="3200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0CB6D4E-68E4-5845-B7AD-5C7DC8C22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2DABDFB-605E-4B4B-9AEA-E81BF6B31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800" smtClean="0"/>
              <a:t>14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14176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E5DC38-796B-BE4A-A12D-026D3E1E3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6. </a:t>
            </a:r>
            <a:r>
              <a:rPr lang="ja-JP" altLang="en-US"/>
              <a:t>実験後インタビュー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A8DB43-1554-5A41-AEE6-CC11C115B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>
                <a:effectLst/>
              </a:rPr>
              <a:t>14</a:t>
            </a:r>
            <a:r>
              <a:rPr lang="ja-JP" altLang="en-US">
                <a:effectLst/>
              </a:rPr>
              <a:t>個の質問に答えてもらう</a:t>
            </a:r>
            <a:endParaRPr lang="en-US" altLang="ja-JP" dirty="0">
              <a:effectLst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0CB6D4E-68E4-5845-B7AD-5C7DC8C22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2DABDFB-605E-4B4B-9AEA-E81BF6B31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800" smtClean="0"/>
              <a:t>15</a:t>
            </a:fld>
            <a:endParaRPr lang="en-US" sz="18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61960E15-68A5-484F-A4CA-862F54F8A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022" y="2336873"/>
            <a:ext cx="6500400" cy="359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66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E5DC38-796B-BE4A-A12D-026D3E1E3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6. </a:t>
            </a:r>
            <a:r>
              <a:rPr lang="ja-JP" altLang="en-US"/>
              <a:t>評価手法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A8DB43-1554-5A41-AEE6-CC11C115B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>
                <a:effectLst/>
              </a:rPr>
              <a:t>反復測定分散分析 </a:t>
            </a:r>
            <a:r>
              <a:rPr lang="en-US" altLang="ja-JP" sz="3200" dirty="0">
                <a:effectLst/>
              </a:rPr>
              <a:t>(</a:t>
            </a:r>
            <a:r>
              <a:rPr lang="en" altLang="ja-JP" sz="3200" dirty="0">
                <a:effectLst/>
              </a:rPr>
              <a:t>Repeated Measured ANOVA) </a:t>
            </a:r>
          </a:p>
          <a:p>
            <a:r>
              <a:rPr lang="ja-JP" altLang="en-US" sz="3200">
                <a:effectLst/>
              </a:rPr>
              <a:t>インタビューの考察</a:t>
            </a:r>
            <a:endParaRPr lang="en-US" altLang="ja-JP" sz="3200" dirty="0">
              <a:effectLst/>
            </a:endParaRPr>
          </a:p>
          <a:p>
            <a:pPr marL="0" indent="0">
              <a:buNone/>
            </a:pPr>
            <a:r>
              <a:rPr lang="en-US" altLang="ja-JP" sz="3200" dirty="0">
                <a:effectLst/>
              </a:rPr>
              <a:t>※</a:t>
            </a:r>
            <a:r>
              <a:rPr lang="ja-JP" altLang="en-US" sz="3200">
                <a:effectLst/>
              </a:rPr>
              <a:t>データを弄りつつ考え中です</a:t>
            </a:r>
            <a:endParaRPr lang="en" altLang="ja-JP" sz="3200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0CB6D4E-68E4-5845-B7AD-5C7DC8C22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2DABDFB-605E-4B4B-9AEA-E81BF6B31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800" smtClean="0"/>
              <a:t>16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23449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36DC55-7346-E242-8B2D-AE2513B20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分析前のデータ整理で気づいた事：</a:t>
            </a:r>
            <a:br>
              <a:rPr kumimoji="1" lang="en-US" altLang="ja-JP" dirty="0"/>
            </a:br>
            <a:r>
              <a:rPr kumimoji="1" lang="ja-JP" altLang="en-US"/>
              <a:t>予想外のデータが出るかもしれない</a:t>
            </a:r>
            <a:br>
              <a:rPr kumimoji="1" lang="en-US" altLang="ja-JP" dirty="0"/>
            </a:br>
            <a:r>
              <a:rPr kumimoji="1" lang="ja-JP" altLang="en-US"/>
              <a:t>（</a:t>
            </a:r>
            <a:r>
              <a:rPr kumimoji="1" lang="en-US" altLang="ja-JP" dirty="0"/>
              <a:t>※</a:t>
            </a:r>
            <a:r>
              <a:rPr kumimoji="1" lang="ja-JP" altLang="en-US"/>
              <a:t>まだ分析し切れてないので、信憑性に欠けます）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EDC6636-2C84-084D-BB74-E58495933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ja-JP" altLang="en-US"/>
              <a:t>無自覚に多めに見積もり、結果的にバッファになっている人が予想以上に多そう</a:t>
            </a:r>
            <a:endParaRPr lang="en-US" altLang="ja-JP" dirty="0"/>
          </a:p>
          <a:p>
            <a:r>
              <a:rPr lang="ja-JP" altLang="en-US"/>
              <a:t>時間管理が苦手な人</a:t>
            </a:r>
            <a:r>
              <a:rPr lang="en-US" altLang="ja-JP" dirty="0"/>
              <a:t> </a:t>
            </a:r>
            <a:r>
              <a:rPr lang="ja-JP" altLang="en-US"/>
              <a:t>≠</a:t>
            </a:r>
            <a:r>
              <a:rPr lang="en-US" altLang="ja-JP" dirty="0"/>
              <a:t> </a:t>
            </a:r>
            <a:r>
              <a:rPr lang="ja-JP" altLang="en-US"/>
              <a:t>見積もりの精度が低い？</a:t>
            </a:r>
            <a:endParaRPr lang="en-US" altLang="ja-JP" dirty="0"/>
          </a:p>
          <a:p>
            <a:r>
              <a:rPr lang="ja-JP" altLang="en-US"/>
              <a:t>時間管理が苦手な人</a:t>
            </a:r>
            <a:r>
              <a:rPr lang="en-US" altLang="ja-JP" dirty="0"/>
              <a:t> </a:t>
            </a:r>
            <a:r>
              <a:rPr lang="ja-JP" altLang="en-US"/>
              <a:t>≒</a:t>
            </a:r>
            <a:r>
              <a:rPr lang="en-US" altLang="ja-JP" dirty="0"/>
              <a:t> </a:t>
            </a:r>
            <a:r>
              <a:rPr lang="ja-JP" altLang="en-US"/>
              <a:t>少なめの見積もりをしやすい人？</a:t>
            </a:r>
            <a:endParaRPr lang="en-US" altLang="ja-JP" dirty="0"/>
          </a:p>
          <a:p>
            <a:endParaRPr kumimoji="1" lang="en-US" altLang="ja-JP" sz="900" dirty="0"/>
          </a:p>
          <a:p>
            <a:r>
              <a:rPr kumimoji="1" lang="en-US" altLang="ja-JP" dirty="0" err="1"/>
              <a:t>ADLogger</a:t>
            </a:r>
            <a:r>
              <a:rPr kumimoji="1" lang="ja-JP" altLang="en-US"/>
              <a:t>を導入した後、今までに最遅記録が出る</a:t>
            </a:r>
            <a:r>
              <a:rPr kumimoji="1" lang="en-US" altLang="ja-JP" dirty="0"/>
              <a:t>/</a:t>
            </a:r>
            <a:r>
              <a:rPr kumimoji="1" lang="ja-JP" altLang="en-US"/>
              <a:t>見積もりが消えるなど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/>
              <a:t>→アプリのデフォルトのバッファが少ない？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→無自覚に多く見積もってた人が修正されてしまった？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→安心した？</a:t>
            </a:r>
            <a:endParaRPr lang="en-US" altLang="ja-JP" dirty="0"/>
          </a:p>
          <a:p>
            <a:r>
              <a:rPr lang="ja-JP" altLang="en-US"/>
              <a:t>記録算出画面を見ても、さほど予定時間変更する人がいない</a:t>
            </a:r>
            <a:endParaRPr lang="en-US" altLang="ja-JP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A98AAB7-4C45-CC46-BBE1-B63591207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1A6A524-FEC9-AE41-8AB6-91E4CD044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800" smtClean="0"/>
              <a:t>17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69445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6738DC-D7A1-0141-BEE9-019A5B0ED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7. </a:t>
            </a:r>
            <a:r>
              <a:rPr kumimoji="1" lang="ja-JP" altLang="en-US"/>
              <a:t>結果（途中）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10BCD85-EFE1-CD42-89A6-B8BA7A12D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832DF7F-7010-AF40-B445-458D8ED27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800" dirty="0"/>
              <a:t>18</a:t>
            </a:r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783178A2-0477-2A44-9BCD-409EDCFAE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被験者：</a:t>
            </a:r>
            <a:r>
              <a:rPr lang="en-US" altLang="ja-JP" dirty="0"/>
              <a:t>19</a:t>
            </a:r>
            <a:r>
              <a:rPr lang="ja-JP" altLang="en-US"/>
              <a:t>人</a:t>
            </a:r>
            <a:endParaRPr lang="en-US" altLang="ja-JP" dirty="0"/>
          </a:p>
          <a:p>
            <a:r>
              <a:rPr lang="ja-JP" altLang="en-US"/>
              <a:t>収集データ</a:t>
            </a:r>
            <a:endParaRPr lang="en-US" altLang="ja-JP" dirty="0"/>
          </a:p>
          <a:p>
            <a:pPr lvl="1"/>
            <a:r>
              <a:rPr lang="en-US" altLang="ja-JP" dirty="0"/>
              <a:t>3</a:t>
            </a:r>
            <a:r>
              <a:rPr lang="ja-JP" altLang="en-US"/>
              <a:t>日分</a:t>
            </a:r>
            <a:r>
              <a:rPr lang="en-US" altLang="ja-JP" dirty="0"/>
              <a:t> (</a:t>
            </a:r>
            <a:r>
              <a:rPr lang="ja-JP" altLang="en-US"/>
              <a:t>前半</a:t>
            </a:r>
            <a:r>
              <a:rPr lang="en-US" altLang="ja-JP" dirty="0"/>
              <a:t>2</a:t>
            </a:r>
            <a:r>
              <a:rPr lang="ja-JP" altLang="en-US"/>
              <a:t>回、後半</a:t>
            </a:r>
            <a:r>
              <a:rPr lang="en-US" altLang="ja-JP" dirty="0"/>
              <a:t>1</a:t>
            </a:r>
            <a:r>
              <a:rPr lang="ja-JP" altLang="en-US"/>
              <a:t>回</a:t>
            </a:r>
            <a:r>
              <a:rPr lang="en-US" altLang="ja-JP" dirty="0"/>
              <a:t>)</a:t>
            </a:r>
            <a:r>
              <a:rPr lang="ja-JP" altLang="en-US"/>
              <a:t>：</a:t>
            </a:r>
            <a:r>
              <a:rPr lang="en-US" altLang="ja-JP" dirty="0"/>
              <a:t> </a:t>
            </a:r>
            <a:r>
              <a:rPr lang="ja-JP" altLang="en-US"/>
              <a:t>７人</a:t>
            </a:r>
            <a:endParaRPr lang="en-US" altLang="ja-JP" dirty="0"/>
          </a:p>
          <a:p>
            <a:pPr lvl="1"/>
            <a:r>
              <a:rPr lang="en-US" altLang="ja-JP" dirty="0"/>
              <a:t>3</a:t>
            </a:r>
            <a:r>
              <a:rPr lang="ja-JP" altLang="en-US"/>
              <a:t>日以上：</a:t>
            </a:r>
            <a:r>
              <a:rPr lang="en-US" altLang="ja-JP" dirty="0"/>
              <a:t>7</a:t>
            </a:r>
            <a:r>
              <a:rPr lang="ja-JP" altLang="en-US"/>
              <a:t>人</a:t>
            </a:r>
            <a:endParaRPr lang="en-US" altLang="ja-JP" dirty="0"/>
          </a:p>
          <a:p>
            <a:pPr lvl="1"/>
            <a:r>
              <a:rPr lang="en-US" altLang="ja-JP" dirty="0"/>
              <a:t>3</a:t>
            </a:r>
            <a:r>
              <a:rPr lang="ja-JP" altLang="en-US"/>
              <a:t>日未満（主に実験中）：</a:t>
            </a:r>
            <a:r>
              <a:rPr lang="en-US" altLang="ja-JP" dirty="0"/>
              <a:t>5</a:t>
            </a:r>
            <a:r>
              <a:rPr lang="ja-JP" altLang="en-US"/>
              <a:t>人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3746CFA-7D23-B54D-B207-D889CBA4FB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078"/>
          <a:stretch/>
        </p:blipFill>
        <p:spPr>
          <a:xfrm>
            <a:off x="5434149" y="2092810"/>
            <a:ext cx="6009565" cy="3723905"/>
          </a:xfrm>
          <a:prstGeom prst="rect">
            <a:avLst/>
          </a:prstGeom>
        </p:spPr>
      </p:pic>
      <p:sp>
        <p:nvSpPr>
          <p:cNvPr id="12" name="四角形吹き出し 11">
            <a:extLst>
              <a:ext uri="{FF2B5EF4-FFF2-40B4-BE49-F238E27FC236}">
                <a16:creationId xmlns:a16="http://schemas.microsoft.com/office/drawing/2014/main" id="{9C74793D-9620-A341-ADC4-4CE62842C1A4}"/>
              </a:ext>
            </a:extLst>
          </p:cNvPr>
          <p:cNvSpPr/>
          <p:nvPr/>
        </p:nvSpPr>
        <p:spPr>
          <a:xfrm>
            <a:off x="953589" y="4784750"/>
            <a:ext cx="3866605" cy="1031965"/>
          </a:xfrm>
          <a:prstGeom prst="wedgeRectCallout">
            <a:avLst>
              <a:gd name="adj1" fmla="val 64637"/>
              <a:gd name="adj2" fmla="val 10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タスクの平均時間の分布</a:t>
            </a:r>
            <a:endParaRPr kumimoji="1" lang="en-US" altLang="ja-JP" dirty="0"/>
          </a:p>
          <a:p>
            <a:pPr algn="ctr"/>
            <a:r>
              <a:rPr kumimoji="1" lang="ja-JP" altLang="en-US"/>
              <a:t>（やっている事も時間も個人差大）</a:t>
            </a:r>
          </a:p>
        </p:txBody>
      </p:sp>
    </p:spTree>
    <p:extLst>
      <p:ext uri="{BB962C8B-B14F-4D97-AF65-F5344CB8AC3E}">
        <p14:creationId xmlns:p14="http://schemas.microsoft.com/office/powerpoint/2010/main" val="1203436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6738DC-D7A1-0141-BEE9-019A5B0ED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kumimoji="1" lang="en-US" altLang="ja-JP" dirty="0"/>
              <a:t>7. </a:t>
            </a:r>
            <a:r>
              <a:rPr kumimoji="1" lang="ja-JP" altLang="en-US"/>
              <a:t>結果（途中）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10BCD85-EFE1-CD42-89A6-B8BA7A12D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832DF7F-7010-AF40-B445-458D8ED27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800" dirty="0"/>
              <a:t>19</a:t>
            </a:r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783178A2-0477-2A44-9BCD-409EDCFAE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A</a:t>
            </a:r>
          </a:p>
        </p:txBody>
      </p:sp>
      <p:sp>
        <p:nvSpPr>
          <p:cNvPr id="16" name="四角形吹き出し 15">
            <a:extLst>
              <a:ext uri="{FF2B5EF4-FFF2-40B4-BE49-F238E27FC236}">
                <a16:creationId xmlns:a16="http://schemas.microsoft.com/office/drawing/2014/main" id="{A77EF803-E452-B144-9FE2-4B0125535962}"/>
              </a:ext>
            </a:extLst>
          </p:cNvPr>
          <p:cNvSpPr/>
          <p:nvPr/>
        </p:nvSpPr>
        <p:spPr>
          <a:xfrm>
            <a:off x="305869" y="2336873"/>
            <a:ext cx="3401568" cy="1670304"/>
          </a:xfrm>
          <a:prstGeom prst="wedgeRectCallout">
            <a:avLst>
              <a:gd name="adj1" fmla="val 67715"/>
              <a:gd name="adj2" fmla="val 121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 err="1"/>
              <a:t>ADLogger</a:t>
            </a:r>
            <a:r>
              <a:rPr kumimoji="1" lang="ja-JP" altLang="en-US"/>
              <a:t>見る前と見た後</a:t>
            </a:r>
            <a:endParaRPr kumimoji="1" lang="en-US" altLang="ja-JP" dirty="0"/>
          </a:p>
          <a:p>
            <a:r>
              <a:rPr kumimoji="1" lang="ja-JP" altLang="en-US"/>
              <a:t>→幅狭くなった？</a:t>
            </a:r>
            <a:endParaRPr kumimoji="1" lang="en-US" altLang="ja-JP" dirty="0"/>
          </a:p>
          <a:p>
            <a:r>
              <a:rPr kumimoji="1" lang="ja-JP" altLang="en-US"/>
              <a:t>（有意差はこれから検証）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17FFA6B-833C-CC47-B9CA-A957467A6B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76" b="11138"/>
          <a:stretch/>
        </p:blipFill>
        <p:spPr>
          <a:xfrm>
            <a:off x="4400464" y="189049"/>
            <a:ext cx="2173573" cy="641392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21B79FE-001C-5540-B176-035B5D8EF5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57" b="10405"/>
          <a:stretch/>
        </p:blipFill>
        <p:spPr>
          <a:xfrm>
            <a:off x="6716532" y="1594639"/>
            <a:ext cx="1668898" cy="511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957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C0369D-8271-4749-9743-BEC7D39E9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1. </a:t>
            </a:r>
            <a:r>
              <a:rPr kumimoji="1" lang="ja-JP" altLang="en-US"/>
              <a:t>背景</a:t>
            </a:r>
            <a:r>
              <a:rPr kumimoji="1" lang="en-US" altLang="ja-JP" dirty="0"/>
              <a:t> </a:t>
            </a:r>
            <a:r>
              <a:rPr kumimoji="1" lang="ja-JP" altLang="en-US"/>
              <a:t>：</a:t>
            </a:r>
            <a:r>
              <a:rPr kumimoji="1" lang="en-US" altLang="ja-JP" dirty="0"/>
              <a:t> </a:t>
            </a:r>
            <a:r>
              <a:rPr kumimoji="1" lang="ja-JP" altLang="en-US"/>
              <a:t>時間管理不足の表面化</a:t>
            </a:r>
            <a:r>
              <a:rPr lang="en-US" altLang="ja-JP" dirty="0"/>
              <a:t> (</a:t>
            </a:r>
            <a:r>
              <a:rPr lang="ja-JP" altLang="en-US"/>
              <a:t>例：遅刻</a:t>
            </a:r>
            <a:r>
              <a:rPr lang="en-US" altLang="ja-JP" dirty="0"/>
              <a:t>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96D2C7D-DF36-A048-8BF2-AF6C47923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2800">
                <a:effectLst/>
              </a:rPr>
              <a:t>文京学院大学</a:t>
            </a:r>
            <a:r>
              <a:rPr lang="en-US" altLang="ja-JP" sz="2800" dirty="0">
                <a:effectLst/>
              </a:rPr>
              <a:t>→</a:t>
            </a:r>
            <a:r>
              <a:rPr lang="ja-JP" altLang="en-US" sz="2800">
                <a:effectLst/>
              </a:rPr>
              <a:t>遅刻理由として「逆算の甘さ」を主要因と示唆</a:t>
            </a:r>
            <a:r>
              <a:rPr lang="en-US" altLang="ja-JP" sz="2800" dirty="0">
                <a:effectLst/>
              </a:rPr>
              <a:t> </a:t>
            </a:r>
          </a:p>
          <a:p>
            <a:r>
              <a:rPr lang="ja-JP" altLang="en-US" sz="2800">
                <a:effectLst/>
              </a:rPr>
              <a:t>その他アンケート調査にて</a:t>
            </a:r>
            <a:endParaRPr lang="en-US" altLang="ja-JP" sz="2800" dirty="0">
              <a:effectLst/>
            </a:endParaRPr>
          </a:p>
          <a:p>
            <a:pPr marL="0" indent="0">
              <a:buNone/>
            </a:pPr>
            <a:endParaRPr lang="en-US" altLang="ja-JP" sz="800" dirty="0">
              <a:effectLst/>
            </a:endParaRPr>
          </a:p>
          <a:p>
            <a:pPr lvl="1"/>
            <a:r>
              <a:rPr lang="en-US" altLang="ja-JP" sz="2400" dirty="0">
                <a:effectLst/>
              </a:rPr>
              <a:t>PR TIMES</a:t>
            </a:r>
            <a:r>
              <a:rPr lang="ja-JP" altLang="en-US" sz="2400">
                <a:effectLst/>
              </a:rPr>
              <a:t>：「支度に時間がかかった」</a:t>
            </a:r>
            <a:endParaRPr lang="en-US" altLang="ja-JP" sz="2400" dirty="0">
              <a:effectLst/>
            </a:endParaRPr>
          </a:p>
          <a:p>
            <a:pPr lvl="1"/>
            <a:r>
              <a:rPr lang="en-US" altLang="ja-JP" sz="2400" dirty="0" err="1">
                <a:effectLst/>
              </a:rPr>
              <a:t>CanCam</a:t>
            </a:r>
            <a:r>
              <a:rPr lang="ja-JP" altLang="en-US" sz="2400">
                <a:effectLst/>
              </a:rPr>
              <a:t>：「よく分からない」</a:t>
            </a:r>
            <a:endParaRPr lang="en-US" altLang="ja-JP" sz="2400" dirty="0">
              <a:effectLst/>
            </a:endParaRPr>
          </a:p>
          <a:p>
            <a:pPr marL="457200" lvl="1" indent="0">
              <a:buNone/>
            </a:pPr>
            <a:r>
              <a:rPr lang="ja-JP" altLang="en-US" sz="2400">
                <a:effectLst/>
              </a:rPr>
              <a:t>「思ったより準備に時間がかかる」</a:t>
            </a:r>
            <a:endParaRPr lang="en-US" altLang="ja-JP" sz="2400" dirty="0">
              <a:effectLst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AA703A1-DD7D-7F44-9E2B-697F3E4BE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800" smtClean="0"/>
              <a:t>2</a:t>
            </a:fld>
            <a:endParaRPr lang="en-US" sz="1800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BB5DF8D-6A57-2841-B271-026DB5581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220572"/>
            <a:ext cx="9795522" cy="1431234"/>
          </a:xfrm>
        </p:spPr>
        <p:txBody>
          <a:bodyPr/>
          <a:lstStyle/>
          <a:p>
            <a:endParaRPr lang="en" altLang="ja-JP" dirty="0"/>
          </a:p>
        </p:txBody>
      </p:sp>
      <p:graphicFrame>
        <p:nvGraphicFramePr>
          <p:cNvPr id="6" name="グラフ 5">
            <a:extLst>
              <a:ext uri="{FF2B5EF4-FFF2-40B4-BE49-F238E27FC236}">
                <a16:creationId xmlns:a16="http://schemas.microsoft.com/office/drawing/2014/main" id="{39CC254E-E35A-6E41-9686-BCD67ED73E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4254456"/>
              </p:ext>
            </p:extLst>
          </p:nvPr>
        </p:nvGraphicFramePr>
        <p:xfrm>
          <a:off x="5962650" y="3158836"/>
          <a:ext cx="4766805" cy="3699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3206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6738DC-D7A1-0141-BEE9-019A5B0ED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kumimoji="1" lang="en-US" altLang="ja-JP" dirty="0"/>
              <a:t>7. </a:t>
            </a:r>
            <a:r>
              <a:rPr kumimoji="1" lang="ja-JP" altLang="en-US"/>
              <a:t>結果（途中）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10BCD85-EFE1-CD42-89A6-B8BA7A12D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832DF7F-7010-AF40-B445-458D8ED27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800" dirty="0"/>
              <a:t>20</a:t>
            </a:r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783178A2-0477-2A44-9BCD-409EDCFAE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A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1CA8DCD-F738-124E-822D-524ECF3CBF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13" b="19671"/>
          <a:stretch/>
        </p:blipFill>
        <p:spPr>
          <a:xfrm>
            <a:off x="359229" y="1959429"/>
            <a:ext cx="10580914" cy="4563292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ADEA2C6-518D-BF4D-AD01-31139B437C11}"/>
              </a:ext>
            </a:extLst>
          </p:cNvPr>
          <p:cNvSpPr/>
          <p:nvPr/>
        </p:nvSpPr>
        <p:spPr>
          <a:xfrm>
            <a:off x="6152444" y="2304103"/>
            <a:ext cx="509613" cy="4218618"/>
          </a:xfrm>
          <a:prstGeom prst="rect">
            <a:avLst/>
          </a:prstGeom>
          <a:solidFill>
            <a:srgbClr val="656565">
              <a:alpha val="5960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D496340-E4A6-8840-96F8-45B946508EF5}"/>
              </a:ext>
            </a:extLst>
          </p:cNvPr>
          <p:cNvSpPr/>
          <p:nvPr/>
        </p:nvSpPr>
        <p:spPr>
          <a:xfrm>
            <a:off x="2458192" y="2304103"/>
            <a:ext cx="305090" cy="4218618"/>
          </a:xfrm>
          <a:prstGeom prst="rect">
            <a:avLst/>
          </a:prstGeom>
          <a:solidFill>
            <a:srgbClr val="656565">
              <a:alpha val="5960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5161735-C036-134B-8C86-76ABD416A81A}"/>
              </a:ext>
            </a:extLst>
          </p:cNvPr>
          <p:cNvSpPr/>
          <p:nvPr/>
        </p:nvSpPr>
        <p:spPr>
          <a:xfrm>
            <a:off x="4411629" y="2336873"/>
            <a:ext cx="305090" cy="4218618"/>
          </a:xfrm>
          <a:prstGeom prst="rect">
            <a:avLst/>
          </a:prstGeom>
          <a:solidFill>
            <a:srgbClr val="656565">
              <a:alpha val="5960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8073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35CBFE03-2FE3-AD4E-90DD-C800F3AC49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03" b="19410"/>
          <a:stretch/>
        </p:blipFill>
        <p:spPr>
          <a:xfrm>
            <a:off x="359229" y="1959940"/>
            <a:ext cx="10580914" cy="459555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F6738DC-D7A1-0141-BEE9-019A5B0ED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kumimoji="1" lang="en-US" altLang="ja-JP" dirty="0"/>
              <a:t>7. </a:t>
            </a:r>
            <a:r>
              <a:rPr kumimoji="1" lang="ja-JP" altLang="en-US"/>
              <a:t>結果（途中）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10BCD85-EFE1-CD42-89A6-B8BA7A12D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832DF7F-7010-AF40-B445-458D8ED27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800" dirty="0"/>
              <a:t>20</a:t>
            </a:r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783178A2-0477-2A44-9BCD-409EDCFAE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A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ADEA2C6-518D-BF4D-AD01-31139B437C11}"/>
              </a:ext>
            </a:extLst>
          </p:cNvPr>
          <p:cNvSpPr/>
          <p:nvPr/>
        </p:nvSpPr>
        <p:spPr>
          <a:xfrm>
            <a:off x="6065338" y="2304614"/>
            <a:ext cx="509613" cy="4218618"/>
          </a:xfrm>
          <a:prstGeom prst="rect">
            <a:avLst/>
          </a:prstGeom>
          <a:solidFill>
            <a:srgbClr val="656565">
              <a:alpha val="5960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D496340-E4A6-8840-96F8-45B946508EF5}"/>
              </a:ext>
            </a:extLst>
          </p:cNvPr>
          <p:cNvSpPr/>
          <p:nvPr/>
        </p:nvSpPr>
        <p:spPr>
          <a:xfrm>
            <a:off x="2262467" y="2336873"/>
            <a:ext cx="305090" cy="4218618"/>
          </a:xfrm>
          <a:prstGeom prst="rect">
            <a:avLst/>
          </a:prstGeom>
          <a:solidFill>
            <a:srgbClr val="656565">
              <a:alpha val="5960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5161735-C036-134B-8C86-76ABD416A81A}"/>
              </a:ext>
            </a:extLst>
          </p:cNvPr>
          <p:cNvSpPr/>
          <p:nvPr/>
        </p:nvSpPr>
        <p:spPr>
          <a:xfrm>
            <a:off x="4318250" y="2336873"/>
            <a:ext cx="305090" cy="4218618"/>
          </a:xfrm>
          <a:prstGeom prst="rect">
            <a:avLst/>
          </a:prstGeom>
          <a:solidFill>
            <a:srgbClr val="656565">
              <a:alpha val="5960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2976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6738DC-D7A1-0141-BEE9-019A5B0ED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7. </a:t>
            </a:r>
            <a:r>
              <a:rPr kumimoji="1" lang="ja-JP" altLang="en-US"/>
              <a:t>結果（途中）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10BCD85-EFE1-CD42-89A6-B8BA7A12D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832DF7F-7010-AF40-B445-458D8ED27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800" dirty="0"/>
              <a:t>19</a:t>
            </a:r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783178A2-0477-2A44-9BCD-409EDCFAE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A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F2C98A4-5D02-C243-9ED9-5129EDA6E0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864" b="6729"/>
          <a:stretch/>
        </p:blipFill>
        <p:spPr>
          <a:xfrm>
            <a:off x="680321" y="1834166"/>
            <a:ext cx="4674558" cy="4870704"/>
          </a:xfrm>
          <a:prstGeom prst="rect">
            <a:avLst/>
          </a:prstGeom>
        </p:spPr>
      </p:pic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B3C7671F-1F3F-1F46-8580-128DF0036644}"/>
              </a:ext>
            </a:extLst>
          </p:cNvPr>
          <p:cNvCxnSpPr>
            <a:cxnSpLocks/>
          </p:cNvCxnSpPr>
          <p:nvPr/>
        </p:nvCxnSpPr>
        <p:spPr>
          <a:xfrm>
            <a:off x="5548211" y="2840736"/>
            <a:ext cx="0" cy="3460577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四角形吹き出し 15">
            <a:extLst>
              <a:ext uri="{FF2B5EF4-FFF2-40B4-BE49-F238E27FC236}">
                <a16:creationId xmlns:a16="http://schemas.microsoft.com/office/drawing/2014/main" id="{A77EF803-E452-B144-9FE2-4B0125535962}"/>
              </a:ext>
            </a:extLst>
          </p:cNvPr>
          <p:cNvSpPr/>
          <p:nvPr/>
        </p:nvSpPr>
        <p:spPr>
          <a:xfrm>
            <a:off x="6364224" y="3060192"/>
            <a:ext cx="3401568" cy="1670304"/>
          </a:xfrm>
          <a:prstGeom prst="wedgeRectCallout">
            <a:avLst>
              <a:gd name="adj1" fmla="val -56998"/>
              <a:gd name="adj2" fmla="val -192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/>
              <a:t>・青にいる人と赤にいる人の差</a:t>
            </a:r>
            <a:endParaRPr kumimoji="1" lang="en-US" altLang="ja-JP" dirty="0"/>
          </a:p>
          <a:p>
            <a:r>
              <a:rPr kumimoji="1" lang="ja-JP" altLang="en-US"/>
              <a:t>・苦手意識のある人とない人の差</a:t>
            </a:r>
            <a:endParaRPr kumimoji="1" lang="en-US" altLang="ja-JP" dirty="0"/>
          </a:p>
          <a:p>
            <a:r>
              <a:rPr kumimoji="1" lang="ja-JP" altLang="en-US"/>
              <a:t>の差で何が違うのかを探る？</a:t>
            </a: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6041F656-F5E8-7941-87DC-8200FB8D2D30}"/>
              </a:ext>
            </a:extLst>
          </p:cNvPr>
          <p:cNvCxnSpPr>
            <a:cxnSpLocks/>
          </p:cNvCxnSpPr>
          <p:nvPr/>
        </p:nvCxnSpPr>
        <p:spPr>
          <a:xfrm>
            <a:off x="3440735" y="2048685"/>
            <a:ext cx="1570177" cy="0"/>
          </a:xfrm>
          <a:prstGeom prst="straightConnector1">
            <a:avLst/>
          </a:prstGeom>
          <a:ln w="762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025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6738DC-D7A1-0141-BEE9-019A5B0ED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7. </a:t>
            </a:r>
            <a:r>
              <a:rPr kumimoji="1" lang="ja-JP" altLang="en-US"/>
              <a:t>結果（途中）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10BCD85-EFE1-CD42-89A6-B8BA7A12D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832DF7F-7010-AF40-B445-458D8ED27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800" dirty="0"/>
              <a:t>19</a:t>
            </a:r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783178A2-0477-2A44-9BCD-409EDCFAE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これから</a:t>
            </a:r>
            <a:endParaRPr lang="en-US" altLang="ja-JP" dirty="0"/>
          </a:p>
          <a:p>
            <a:pPr lvl="1"/>
            <a:r>
              <a:rPr lang="ja-JP" altLang="en-US"/>
              <a:t>個人の傾向</a:t>
            </a:r>
            <a:r>
              <a:rPr lang="en-US" altLang="ja-JP" dirty="0"/>
              <a:t>×19</a:t>
            </a:r>
            <a:r>
              <a:rPr lang="ja-JP" altLang="en-US"/>
              <a:t>人を分析していきたい</a:t>
            </a:r>
            <a:endParaRPr lang="en-US" altLang="ja-JP" dirty="0"/>
          </a:p>
          <a:p>
            <a:pPr lvl="1"/>
            <a:r>
              <a:rPr lang="ja-JP" altLang="en-US"/>
              <a:t>一例（妹のデータ）→</a:t>
            </a:r>
            <a:endParaRPr lang="en-US" altLang="ja-JP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ADD83C00-3802-FB40-BC79-292E6E01D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621" y="3127804"/>
            <a:ext cx="7465985" cy="362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659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07A545-5274-5D45-A962-6BDF69090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2. </a:t>
            </a:r>
            <a:r>
              <a:rPr lang="ja-JP" altLang="en-US"/>
              <a:t>問題点</a:t>
            </a:r>
            <a:r>
              <a:rPr lang="en-US" altLang="ja-JP" dirty="0"/>
              <a:t> </a:t>
            </a:r>
            <a:r>
              <a:rPr lang="ja-JP" altLang="en-US"/>
              <a:t>： 「逆算が苦手」とは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7EFBAF1-3EEF-794E-B31B-AB10737F4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あ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34B5234-9880-204F-8E99-C4F60E84C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E97AD9E-FD2B-A945-BD14-9C04DAB55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800" smtClean="0"/>
              <a:t>3</a:t>
            </a:fld>
            <a:endParaRPr lang="en-US" sz="1800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7E59405-17A2-B343-8217-1C4C3E7A9DD9}"/>
              </a:ext>
            </a:extLst>
          </p:cNvPr>
          <p:cNvSpPr/>
          <p:nvPr/>
        </p:nvSpPr>
        <p:spPr>
          <a:xfrm>
            <a:off x="680320" y="2336872"/>
            <a:ext cx="9613861" cy="57777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予測総時間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1901388-5958-6947-91B1-B4475C44FBDD}"/>
              </a:ext>
            </a:extLst>
          </p:cNvPr>
          <p:cNvSpPr/>
          <p:nvPr/>
        </p:nvSpPr>
        <p:spPr>
          <a:xfrm>
            <a:off x="680319" y="3037858"/>
            <a:ext cx="6502243" cy="57777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予測各タスク総合時間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75EA73-7B4C-1545-B074-D7B72CF64F93}"/>
              </a:ext>
            </a:extLst>
          </p:cNvPr>
          <p:cNvSpPr/>
          <p:nvPr/>
        </p:nvSpPr>
        <p:spPr>
          <a:xfrm>
            <a:off x="7334249" y="3037858"/>
            <a:ext cx="2959931" cy="5777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余白時間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C998033-E461-8444-B304-6903BE6F15A8}"/>
              </a:ext>
            </a:extLst>
          </p:cNvPr>
          <p:cNvSpPr/>
          <p:nvPr/>
        </p:nvSpPr>
        <p:spPr>
          <a:xfrm>
            <a:off x="680321" y="3757893"/>
            <a:ext cx="1929529" cy="5777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タスク</a:t>
            </a:r>
            <a:r>
              <a:rPr kumimoji="1" lang="en-US" altLang="ja-JP" dirty="0"/>
              <a:t>A</a:t>
            </a:r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ADFB5A6-F9A5-2F48-A9A9-04DC098BB66A}"/>
              </a:ext>
            </a:extLst>
          </p:cNvPr>
          <p:cNvSpPr/>
          <p:nvPr/>
        </p:nvSpPr>
        <p:spPr>
          <a:xfrm>
            <a:off x="2781300" y="3757893"/>
            <a:ext cx="2038349" cy="5777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タスク</a:t>
            </a:r>
            <a:r>
              <a:rPr kumimoji="1" lang="en-US" altLang="ja-JP" dirty="0"/>
              <a:t>B</a:t>
            </a:r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C863699-A698-BA43-8BD9-11A82B125A33}"/>
              </a:ext>
            </a:extLst>
          </p:cNvPr>
          <p:cNvSpPr/>
          <p:nvPr/>
        </p:nvSpPr>
        <p:spPr>
          <a:xfrm>
            <a:off x="4991100" y="3757893"/>
            <a:ext cx="2210309" cy="5777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タスク</a:t>
            </a:r>
            <a:r>
              <a:rPr kumimoji="1" lang="en-US" altLang="ja-JP" dirty="0"/>
              <a:t>C</a:t>
            </a:r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7E1E709-355D-D446-97C3-362EF288B843}"/>
              </a:ext>
            </a:extLst>
          </p:cNvPr>
          <p:cNvSpPr/>
          <p:nvPr/>
        </p:nvSpPr>
        <p:spPr>
          <a:xfrm>
            <a:off x="9182100" y="3757893"/>
            <a:ext cx="1131842" cy="5777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予備時間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FF4CF0F6-581A-9C4D-8028-0A1F4D92F7A3}"/>
              </a:ext>
            </a:extLst>
          </p:cNvPr>
          <p:cNvSpPr/>
          <p:nvPr/>
        </p:nvSpPr>
        <p:spPr>
          <a:xfrm>
            <a:off x="7334249" y="3776512"/>
            <a:ext cx="1737710" cy="5777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タスク間時間</a:t>
            </a:r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66C0CE6D-21D1-504A-A78A-B70AF779D536}"/>
              </a:ext>
            </a:extLst>
          </p:cNvPr>
          <p:cNvSpPr/>
          <p:nvPr/>
        </p:nvSpPr>
        <p:spPr>
          <a:xfrm>
            <a:off x="7168274" y="3049810"/>
            <a:ext cx="3267076" cy="577778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32DF14A7-EEA5-534C-93AA-7629419C0F01}"/>
              </a:ext>
            </a:extLst>
          </p:cNvPr>
          <p:cNvSpPr/>
          <p:nvPr/>
        </p:nvSpPr>
        <p:spPr>
          <a:xfrm>
            <a:off x="660561" y="3715846"/>
            <a:ext cx="6607268" cy="577778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C3075435-320E-D24F-88AC-1DCDE6E3BCB2}"/>
              </a:ext>
            </a:extLst>
          </p:cNvPr>
          <p:cNvSpPr/>
          <p:nvPr/>
        </p:nvSpPr>
        <p:spPr>
          <a:xfrm>
            <a:off x="10172700" y="3037858"/>
            <a:ext cx="556755" cy="5777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D38ACF7C-CD77-C646-AE1C-B5326410BD5C}"/>
              </a:ext>
            </a:extLst>
          </p:cNvPr>
          <p:cNvSpPr/>
          <p:nvPr/>
        </p:nvSpPr>
        <p:spPr>
          <a:xfrm>
            <a:off x="6816101" y="3738843"/>
            <a:ext cx="556755" cy="5777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60F4ECB-291C-E146-A6D0-12302529D2F0}"/>
              </a:ext>
            </a:extLst>
          </p:cNvPr>
          <p:cNvSpPr txBox="1"/>
          <p:nvPr/>
        </p:nvSpPr>
        <p:spPr>
          <a:xfrm>
            <a:off x="680319" y="4503214"/>
            <a:ext cx="97550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ja-JP" altLang="en-US" sz="2800"/>
              <a:t>感覚に依存した見積もりの誤差</a:t>
            </a:r>
            <a:endParaRPr lang="en-US" altLang="ja-JP" sz="2800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sz="2800"/>
              <a:t>バッファ（余白時間）の不備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1210066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FDC9EF-7ACB-8546-B9E8-48EDC71EC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予定を立てる方法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84534FB-FD2F-654C-9990-42FCB010A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ja-JP" altLang="en-US"/>
              <a:t>予定を立てるステップ</a:t>
            </a:r>
            <a:endParaRPr lang="en-US" altLang="ja-JP" dirty="0"/>
          </a:p>
          <a:p>
            <a:pPr marL="914400" lvl="1" indent="-457200">
              <a:buFont typeface="+mj-lt"/>
              <a:buAutoNum type="arabicPeriod"/>
            </a:pPr>
            <a:r>
              <a:rPr lang="ja-JP" altLang="en-US"/>
              <a:t>終了時刻と、終了理想時刻を立てる</a:t>
            </a:r>
            <a:endParaRPr lang="en-US" altLang="ja-JP" dirty="0"/>
          </a:p>
          <a:p>
            <a:pPr marL="914400" lvl="1" indent="-457200">
              <a:buFont typeface="+mj-lt"/>
              <a:buAutoNum type="arabicPeriod"/>
            </a:pPr>
            <a:r>
              <a:rPr lang="ja-JP" altLang="en-US"/>
              <a:t>開始時刻</a:t>
            </a:r>
            <a:r>
              <a:rPr kumimoji="1" lang="ja-JP" altLang="en-US"/>
              <a:t>を考える</a:t>
            </a:r>
            <a:endParaRPr kumimoji="1" lang="en-US" altLang="ja-JP" dirty="0"/>
          </a:p>
          <a:p>
            <a:pPr marL="914400" lvl="1" indent="-457200">
              <a:buFont typeface="+mj-lt"/>
              <a:buAutoNum type="arabicPeriod"/>
            </a:pPr>
            <a:r>
              <a:rPr lang="ja-JP" altLang="en-US"/>
              <a:t>優先順位を踏まえ行動する→経験上自然とバッファ（？）がつき間に合う、＋</a:t>
            </a:r>
            <a:r>
              <a:rPr lang="en-US" altLang="ja-JP" dirty="0"/>
              <a:t>α</a:t>
            </a:r>
            <a:r>
              <a:rPr lang="ja-JP" altLang="en-US"/>
              <a:t>の行動も場合によっては追加可能</a:t>
            </a: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  <a:p>
            <a:pPr marL="914400" lvl="1" indent="-457200">
              <a:buAutoNum type="arabicPeriod" startAt="3"/>
            </a:pPr>
            <a:r>
              <a:rPr lang="ja-JP" altLang="en-US"/>
              <a:t>がうまくいかない理由：</a:t>
            </a:r>
            <a:endParaRPr lang="en-US" altLang="ja-JP" dirty="0"/>
          </a:p>
          <a:p>
            <a:pPr lvl="2"/>
            <a:r>
              <a:rPr lang="ja-JP" altLang="en-US"/>
              <a:t>予定がぴったりか上振れ（予測時間≦実態時間）</a:t>
            </a:r>
            <a:endParaRPr lang="en-US" altLang="ja-JP" dirty="0"/>
          </a:p>
          <a:p>
            <a:pPr lvl="2"/>
            <a:r>
              <a:rPr lang="ja-JP" altLang="en-US"/>
              <a:t>失敗した後の時間調整が不十分</a:t>
            </a:r>
            <a:endParaRPr lang="en-US" altLang="ja-JP" dirty="0"/>
          </a:p>
          <a:p>
            <a:pPr marL="914400" lvl="2" indent="0">
              <a:buNone/>
            </a:pPr>
            <a:endParaRPr lang="en-US" altLang="ja-JP" dirty="0"/>
          </a:p>
          <a:p>
            <a:pPr marL="457200" lvl="1" indent="0">
              <a:buNone/>
            </a:pPr>
            <a:r>
              <a:rPr lang="ja-JP" altLang="en-US"/>
              <a:t>改善策→</a:t>
            </a:r>
            <a:r>
              <a:rPr lang="en-US" altLang="ja-JP" dirty="0" err="1"/>
              <a:t>ADLog</a:t>
            </a:r>
            <a:r>
              <a:rPr lang="en-US" altLang="ja-JP" dirty="0"/>
              <a:t>?</a:t>
            </a:r>
            <a:r>
              <a:rPr lang="ja-JP" altLang="en-US"/>
              <a:t>（時間一つ一つの可視化、バッファ込の予定調整）</a:t>
            </a:r>
            <a:endParaRPr lang="en-US" altLang="ja-JP" dirty="0"/>
          </a:p>
          <a:p>
            <a:pPr lvl="2"/>
            <a:endParaRPr lang="en-US" altLang="ja-JP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290F0CB-69DF-4F49-974A-CE2C588D1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E28AFB7-FFD6-D549-B406-7ECE45F06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800" smtClean="0"/>
              <a:t>4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96970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>
            <a:extLst>
              <a:ext uri="{FF2B5EF4-FFF2-40B4-BE49-F238E27FC236}">
                <a16:creationId xmlns:a16="http://schemas.microsoft.com/office/drawing/2014/main" id="{4DE25547-46A8-974D-B6D8-A243ABBDF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D8855AB-6691-0942-843E-D2FDF653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800" smtClean="0"/>
              <a:t>5</a:t>
            </a:fld>
            <a:endParaRPr lang="en-US" sz="18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52F7038-4BF2-994C-AA30-CD3C5D18E406}"/>
              </a:ext>
            </a:extLst>
          </p:cNvPr>
          <p:cNvSpPr/>
          <p:nvPr/>
        </p:nvSpPr>
        <p:spPr>
          <a:xfrm>
            <a:off x="324091" y="613458"/>
            <a:ext cx="10116274" cy="50253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5" name="図表 4">
            <a:extLst>
              <a:ext uri="{FF2B5EF4-FFF2-40B4-BE49-F238E27FC236}">
                <a16:creationId xmlns:a16="http://schemas.microsoft.com/office/drawing/2014/main" id="{952A96F5-CF32-B043-9E88-A939D9D1C2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4969565"/>
              </p:ext>
            </p:extLst>
          </p:nvPr>
        </p:nvGraphicFramePr>
        <p:xfrm>
          <a:off x="324091" y="613458"/>
          <a:ext cx="10116274" cy="2790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" name="下矢印 19">
            <a:extLst>
              <a:ext uri="{FF2B5EF4-FFF2-40B4-BE49-F238E27FC236}">
                <a16:creationId xmlns:a16="http://schemas.microsoft.com/office/drawing/2014/main" id="{363238E1-799C-E541-B4C9-ECAE232228AF}"/>
              </a:ext>
            </a:extLst>
          </p:cNvPr>
          <p:cNvSpPr/>
          <p:nvPr/>
        </p:nvSpPr>
        <p:spPr>
          <a:xfrm rot="10800000">
            <a:off x="1645632" y="2731565"/>
            <a:ext cx="609600" cy="125128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下矢印 20">
            <a:extLst>
              <a:ext uri="{FF2B5EF4-FFF2-40B4-BE49-F238E27FC236}">
                <a16:creationId xmlns:a16="http://schemas.microsoft.com/office/drawing/2014/main" id="{AFDD8D24-EB78-FF46-8E6B-83D3935291E5}"/>
              </a:ext>
            </a:extLst>
          </p:cNvPr>
          <p:cNvSpPr/>
          <p:nvPr/>
        </p:nvSpPr>
        <p:spPr>
          <a:xfrm rot="10800000">
            <a:off x="4924310" y="2704822"/>
            <a:ext cx="609600" cy="13259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下矢印 21">
            <a:extLst>
              <a:ext uri="{FF2B5EF4-FFF2-40B4-BE49-F238E27FC236}">
                <a16:creationId xmlns:a16="http://schemas.microsoft.com/office/drawing/2014/main" id="{254B23CB-E1A9-E54D-ACE9-636AAD7A8AB6}"/>
              </a:ext>
            </a:extLst>
          </p:cNvPr>
          <p:cNvSpPr/>
          <p:nvPr/>
        </p:nvSpPr>
        <p:spPr>
          <a:xfrm rot="10800000">
            <a:off x="8202988" y="2732251"/>
            <a:ext cx="609600" cy="125128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角丸四角形 27">
            <a:extLst>
              <a:ext uri="{FF2B5EF4-FFF2-40B4-BE49-F238E27FC236}">
                <a16:creationId xmlns:a16="http://schemas.microsoft.com/office/drawing/2014/main" id="{E47C8C4C-3AE9-3640-827E-893D2D08616E}"/>
              </a:ext>
            </a:extLst>
          </p:cNvPr>
          <p:cNvSpPr/>
          <p:nvPr/>
        </p:nvSpPr>
        <p:spPr>
          <a:xfrm>
            <a:off x="665082" y="3950751"/>
            <a:ext cx="2688521" cy="145562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正確な見積もりができない</a:t>
            </a:r>
            <a:endParaRPr kumimoji="1" lang="en-US" altLang="ja-JP" dirty="0"/>
          </a:p>
          <a:p>
            <a:pPr algn="ctr"/>
            <a:r>
              <a:rPr kumimoji="1" lang="ja-JP" altLang="en-US" sz="1600"/>
              <a:t>（見積もり不可能と判断</a:t>
            </a:r>
            <a:r>
              <a:rPr kumimoji="1" lang="en-US" altLang="ja-JP" sz="1600" dirty="0"/>
              <a:t>/</a:t>
            </a:r>
            <a:r>
              <a:rPr kumimoji="1" lang="ja-JP" altLang="en-US" sz="1600"/>
              <a:t>かなり外れた見積もり）</a:t>
            </a:r>
          </a:p>
        </p:txBody>
      </p:sp>
      <p:sp>
        <p:nvSpPr>
          <p:cNvPr id="29" name="角丸四角形 28">
            <a:extLst>
              <a:ext uri="{FF2B5EF4-FFF2-40B4-BE49-F238E27FC236}">
                <a16:creationId xmlns:a16="http://schemas.microsoft.com/office/drawing/2014/main" id="{02DD8726-4434-9043-AF51-856A8A4D3965}"/>
              </a:ext>
            </a:extLst>
          </p:cNvPr>
          <p:cNvSpPr/>
          <p:nvPr/>
        </p:nvSpPr>
        <p:spPr>
          <a:xfrm>
            <a:off x="3884849" y="3982849"/>
            <a:ext cx="2688521" cy="145562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時間の幅・余白時間の</a:t>
            </a:r>
            <a:endParaRPr kumimoji="1" lang="en-US" altLang="ja-JP" dirty="0"/>
          </a:p>
          <a:p>
            <a:pPr algn="ctr"/>
            <a:r>
              <a:rPr kumimoji="1" lang="ja-JP" altLang="en-US"/>
              <a:t>見積もり不足</a:t>
            </a:r>
            <a:endParaRPr kumimoji="1" lang="en-US" altLang="ja-JP" dirty="0"/>
          </a:p>
          <a:p>
            <a:pPr algn="ctr"/>
            <a:r>
              <a:rPr kumimoji="1" lang="ja-JP" altLang="en-US" sz="1600"/>
              <a:t>（作業単体のみかつゆとりのない見積もり）</a:t>
            </a:r>
          </a:p>
        </p:txBody>
      </p:sp>
      <p:sp>
        <p:nvSpPr>
          <p:cNvPr id="30" name="角丸四角形 29">
            <a:extLst>
              <a:ext uri="{FF2B5EF4-FFF2-40B4-BE49-F238E27FC236}">
                <a16:creationId xmlns:a16="http://schemas.microsoft.com/office/drawing/2014/main" id="{7E1EC2C9-F532-AD45-9CAC-14D05AF9393F}"/>
              </a:ext>
            </a:extLst>
          </p:cNvPr>
          <p:cNvSpPr/>
          <p:nvPr/>
        </p:nvSpPr>
        <p:spPr>
          <a:xfrm>
            <a:off x="7162607" y="3950751"/>
            <a:ext cx="2688521" cy="145562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時間の調整がしづらい</a:t>
            </a:r>
            <a:endParaRPr kumimoji="1" lang="en-US" altLang="ja-JP" dirty="0"/>
          </a:p>
          <a:p>
            <a:pPr algn="ctr"/>
            <a:r>
              <a:rPr kumimoji="1" lang="ja-JP" altLang="en-US" sz="1600"/>
              <a:t>（「気が付いたら時間が経つ」の感覚）</a:t>
            </a:r>
          </a:p>
        </p:txBody>
      </p:sp>
      <p:cxnSp>
        <p:nvCxnSpPr>
          <p:cNvPr id="41" name="カギ線コネクタ 40">
            <a:extLst>
              <a:ext uri="{FF2B5EF4-FFF2-40B4-BE49-F238E27FC236}">
                <a16:creationId xmlns:a16="http://schemas.microsoft.com/office/drawing/2014/main" id="{17F97B3C-BC03-2D47-A335-C6035054BA1B}"/>
              </a:ext>
            </a:extLst>
          </p:cNvPr>
          <p:cNvCxnSpPr>
            <a:cxnSpLocks/>
          </p:cNvCxnSpPr>
          <p:nvPr/>
        </p:nvCxnSpPr>
        <p:spPr>
          <a:xfrm>
            <a:off x="2315184" y="843896"/>
            <a:ext cx="7296220" cy="417627"/>
          </a:xfrm>
          <a:prstGeom prst="bentConnector3">
            <a:avLst>
              <a:gd name="adj1" fmla="val 101639"/>
            </a:avLst>
          </a:prstGeom>
          <a:ln w="2540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下矢印 47">
            <a:extLst>
              <a:ext uri="{FF2B5EF4-FFF2-40B4-BE49-F238E27FC236}">
                <a16:creationId xmlns:a16="http://schemas.microsoft.com/office/drawing/2014/main" id="{EE026821-331F-464D-9F0E-F2A45CDD4542}"/>
              </a:ext>
            </a:extLst>
          </p:cNvPr>
          <p:cNvSpPr/>
          <p:nvPr/>
        </p:nvSpPr>
        <p:spPr>
          <a:xfrm>
            <a:off x="2209101" y="848313"/>
            <a:ext cx="470818" cy="470176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6135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D4A5D8-F47C-A047-9A86-EED257A8F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3. </a:t>
            </a:r>
            <a:r>
              <a:rPr lang="ja-JP" altLang="en-US"/>
              <a:t>目的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684901A-AC62-CF4F-A76F-F3000C3F5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/>
              <a:t>正確な行動別時間の把握</a:t>
            </a:r>
            <a:endParaRPr lang="en-US" altLang="ja-JP" sz="3200" dirty="0"/>
          </a:p>
          <a:p>
            <a:r>
              <a:rPr lang="ja-JP" altLang="en-US" sz="3200"/>
              <a:t>適切な余裕時間の確保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/>
              <a:t>を実現させるアプリケーションの提案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/>
              <a:t>一番効果が期待できるターゲット層</a:t>
            </a:r>
            <a:endParaRPr lang="en-US" altLang="ja-JP" dirty="0"/>
          </a:p>
          <a:p>
            <a:pPr>
              <a:buFont typeface="Wingdings" pitchFamily="2" charset="2"/>
              <a:buChar char="ü"/>
            </a:pPr>
            <a:r>
              <a:rPr lang="ja-JP" altLang="en-US" sz="2000">
                <a:solidFill>
                  <a:srgbClr val="FFFFFF"/>
                </a:solidFill>
                <a:effectLst/>
              </a:rPr>
              <a:t>正確な行動別時間が秒単位で分かるか？</a:t>
            </a:r>
            <a:r>
              <a:rPr lang="en-US" altLang="ja-JP" sz="2000" dirty="0">
                <a:solidFill>
                  <a:srgbClr val="FFFFFF"/>
                </a:solidFill>
                <a:effectLst/>
              </a:rPr>
              <a:t> → </a:t>
            </a:r>
            <a:r>
              <a:rPr lang="en-US" altLang="ja-JP" sz="2000" dirty="0">
                <a:effectLst/>
              </a:rPr>
              <a:t>No</a:t>
            </a:r>
            <a:endParaRPr lang="en-US" altLang="ja-JP" sz="2000" u="sng" dirty="0">
              <a:solidFill>
                <a:srgbClr val="FF0000"/>
              </a:solidFill>
              <a:effectLst/>
            </a:endParaRPr>
          </a:p>
          <a:p>
            <a:pPr>
              <a:buFont typeface="Wingdings" pitchFamily="2" charset="2"/>
              <a:buChar char="ü"/>
            </a:pPr>
            <a:r>
              <a:rPr lang="ja-JP" altLang="en-US" sz="2000">
                <a:solidFill>
                  <a:srgbClr val="FFFFFF"/>
                </a:solidFill>
                <a:effectLst/>
              </a:rPr>
              <a:t>余白時間を十分に取るか？</a:t>
            </a:r>
            <a:r>
              <a:rPr lang="en-US" altLang="ja-JP" sz="2000" dirty="0">
                <a:solidFill>
                  <a:srgbClr val="FFFFFF"/>
                </a:solidFill>
                <a:effectLst/>
              </a:rPr>
              <a:t> → No</a:t>
            </a:r>
            <a:endParaRPr lang="en-US" altLang="ja-JP" sz="2000" dirty="0">
              <a:effectLst/>
            </a:endParaRPr>
          </a:p>
          <a:p>
            <a:pPr lvl="1"/>
            <a:endParaRPr lang="en-US" altLang="ja-JP" sz="2400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D656DD5-CFA4-5C43-8DE6-A87ECD633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D697ACF-46E5-8941-9D3E-BEA0C24E8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800" smtClean="0"/>
              <a:t>6</a:t>
            </a:fld>
            <a:endParaRPr lang="en-US" sz="18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6A5B2C9-592F-A342-8E8E-1B24A8F9E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363" y="622598"/>
            <a:ext cx="3140455" cy="518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86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D4A5D8-F47C-A047-9A86-EED257A8F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4. </a:t>
            </a:r>
            <a:r>
              <a:rPr lang="ja-JP" altLang="en-US"/>
              <a:t>先行研究</a:t>
            </a:r>
            <a:r>
              <a:rPr lang="en-US" altLang="ja-JP" dirty="0"/>
              <a:t> </a:t>
            </a:r>
            <a:r>
              <a:rPr lang="ja-JP" altLang="en-US"/>
              <a:t>：</a:t>
            </a:r>
            <a:r>
              <a:rPr lang="en-US" altLang="ja-JP" dirty="0"/>
              <a:t> </a:t>
            </a:r>
            <a:r>
              <a:rPr lang="ja-JP" altLang="en-US"/>
              <a:t>ライフログ研究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684901A-AC62-CF4F-A76F-F3000C3F5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3200"/>
              <a:t>睡眠時間記録アプリ</a:t>
            </a:r>
            <a:endParaRPr lang="en-US" altLang="ja-JP" sz="3200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3200"/>
              <a:t>ライフログとスケジュールに基づいた未来予測手法によるタスク管理</a:t>
            </a:r>
            <a:endParaRPr lang="en-US" altLang="ja-JP" sz="3200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3200"/>
              <a:t>空き時間とタスク間関係を利用したユーザのスケジューリング支援手法</a:t>
            </a:r>
            <a:endParaRPr lang="en-US" altLang="ja-JP" sz="3200" dirty="0"/>
          </a:p>
          <a:p>
            <a:pPr marL="514350" indent="-514350">
              <a:buFont typeface="+mj-lt"/>
              <a:buAutoNum type="arabicPeriod"/>
            </a:pPr>
            <a:endParaRPr lang="en-US" altLang="ja-JP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D656DD5-CFA4-5C43-8DE6-A87ECD633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D697ACF-46E5-8941-9D3E-BEA0C24E8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800" smtClean="0"/>
              <a:t>7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62427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5F74F5-16E9-A348-A319-AFCD36332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4. </a:t>
            </a:r>
            <a:r>
              <a:rPr lang="ja-JP" altLang="en-US"/>
              <a:t>先行研究</a:t>
            </a:r>
            <a:r>
              <a:rPr lang="en-US" altLang="ja-JP" dirty="0"/>
              <a:t> </a:t>
            </a:r>
            <a:r>
              <a:rPr lang="ja-JP" altLang="en-US"/>
              <a:t>：</a:t>
            </a:r>
            <a:r>
              <a:rPr lang="en-US" altLang="ja-JP" dirty="0"/>
              <a:t> </a:t>
            </a:r>
            <a:r>
              <a:rPr lang="ja-JP" altLang="en-US"/>
              <a:t>問題意識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35CE2E-2992-194D-9CB8-E8A3D5C9E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200"/>
              <a:t>余白時間のアプリケーションがない</a:t>
            </a:r>
            <a:endParaRPr kumimoji="1" lang="en-US" altLang="ja-JP" sz="3200" dirty="0"/>
          </a:p>
          <a:p>
            <a:r>
              <a:rPr kumimoji="1" lang="ja-JP" altLang="en-US" sz="3200"/>
              <a:t>時間把握に関する学術的な先行研究が少ない</a:t>
            </a:r>
            <a:endParaRPr kumimoji="1" lang="en-US" altLang="ja-JP" sz="3200" dirty="0"/>
          </a:p>
          <a:p>
            <a:r>
              <a:rPr lang="ja-JP" altLang="en-US" sz="3200"/>
              <a:t>モバイルアプリケーションの先行研究がない</a:t>
            </a:r>
            <a:endParaRPr lang="en-US" altLang="ja-JP" sz="3200" dirty="0"/>
          </a:p>
          <a:p>
            <a:r>
              <a:rPr kumimoji="1" lang="ja-JP" altLang="en-US" sz="3200"/>
              <a:t>時間把握</a:t>
            </a:r>
            <a:r>
              <a:rPr kumimoji="1" lang="en-US" altLang="ja-JP" sz="3200" dirty="0"/>
              <a:t>/</a:t>
            </a:r>
            <a:r>
              <a:rPr kumimoji="1" lang="ja-JP" altLang="en-US" sz="3200"/>
              <a:t>余白時間</a:t>
            </a:r>
            <a:r>
              <a:rPr kumimoji="1" lang="en-US" altLang="ja-JP" sz="3200" dirty="0"/>
              <a:t>/</a:t>
            </a:r>
            <a:r>
              <a:rPr kumimoji="1" lang="ja-JP" altLang="en-US" sz="3200"/>
              <a:t>逆算を包括した研究がない　等</a:t>
            </a:r>
            <a:endParaRPr kumimoji="1" lang="en-US" altLang="ja-JP" sz="3200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2DDB5F1-4907-C74C-AC78-1C3D202FB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4B2D708-9ABE-F040-B32F-3E5BEEAE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800" smtClean="0"/>
              <a:t>8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22252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5F74F5-16E9-A348-A319-AFCD36332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5. </a:t>
            </a:r>
            <a:r>
              <a:rPr lang="en-US" altLang="ja-JP" dirty="0" err="1"/>
              <a:t>ADLogger</a:t>
            </a:r>
            <a:r>
              <a:rPr lang="ja-JP" altLang="en-US"/>
              <a:t>システム</a:t>
            </a:r>
            <a:r>
              <a:rPr lang="en-US" altLang="ja-JP" dirty="0"/>
              <a:t> </a:t>
            </a:r>
            <a:r>
              <a:rPr lang="ja-JP" altLang="en-US"/>
              <a:t>：</a:t>
            </a:r>
            <a:r>
              <a:rPr lang="en-US" altLang="ja-JP" dirty="0"/>
              <a:t> </a:t>
            </a:r>
            <a:r>
              <a:rPr lang="ja-JP" altLang="en-US"/>
              <a:t>機能要件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35CE2E-2992-194D-9CB8-E8A3D5C9E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/>
              <a:t>タスク別時間計測</a:t>
            </a:r>
            <a:endParaRPr lang="en-US" altLang="ja-JP" sz="3200" dirty="0"/>
          </a:p>
          <a:p>
            <a:r>
              <a:rPr lang="ja-JP" altLang="en-US" sz="3200"/>
              <a:t>時間傾向の導出</a:t>
            </a:r>
            <a:endParaRPr lang="en-US" altLang="ja-JP" sz="3200" dirty="0"/>
          </a:p>
          <a:p>
            <a:r>
              <a:rPr lang="ja-JP" altLang="en-US" sz="3200"/>
              <a:t>指定タスクの合計時間算出</a:t>
            </a:r>
            <a:endParaRPr lang="en-US" altLang="ja-JP" sz="3200" dirty="0"/>
          </a:p>
          <a:p>
            <a:r>
              <a:rPr lang="ja-JP" altLang="en-US" sz="3200"/>
              <a:t>余白時間付必要時間の導出</a:t>
            </a:r>
            <a:endParaRPr lang="en-US" altLang="ja-JP" sz="3200" dirty="0"/>
          </a:p>
          <a:p>
            <a:r>
              <a:rPr lang="en-US" altLang="ja-JP" sz="3200" dirty="0"/>
              <a:t>Apple </a:t>
            </a:r>
            <a:r>
              <a:rPr lang="ja-JP" altLang="en-US" sz="3200"/>
              <a:t>カレンダーの登録</a:t>
            </a:r>
            <a:endParaRPr lang="en-US" altLang="ja-JP" sz="3200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2DDB5F1-4907-C74C-AC78-1C3D202FB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4B2D708-9ABE-F040-B32F-3E5BEEAE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800" smtClean="0"/>
              <a:t>9</a:t>
            </a:fld>
            <a:endParaRPr lang="en-US" sz="1800" dirty="0"/>
          </a:p>
        </p:txBody>
      </p:sp>
      <p:pic>
        <p:nvPicPr>
          <p:cNvPr id="7" name="画面収録 2020-10-11 10.34.28">
            <a:hlinkClick r:id="" action="ppaction://media"/>
            <a:extLst>
              <a:ext uri="{FF2B5EF4-FFF2-40B4-BE49-F238E27FC236}">
                <a16:creationId xmlns:a16="http://schemas.microsoft.com/office/drawing/2014/main" id="{EE13625C-74EA-D146-A6B7-24FBF763A7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72754" y="601508"/>
            <a:ext cx="3139064" cy="533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1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7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ベルリン">
  <a:themeElements>
    <a:clrScheme name="赤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ベルリン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ベルリン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{1EBE9DE7-30A0-FC4F-858F-648CEC8370E3}tf10001057</Template>
  <TotalTime>53599</TotalTime>
  <Words>1201</Words>
  <Application>Microsoft Macintosh PowerPoint</Application>
  <PresentationFormat>ワイド画面</PresentationFormat>
  <Paragraphs>222</Paragraphs>
  <Slides>23</Slides>
  <Notes>14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30" baseType="lpstr">
      <vt:lpstr>ＭＳ Ｐゴシック</vt:lpstr>
      <vt:lpstr>游ゴシック</vt:lpstr>
      <vt:lpstr>Arial</vt:lpstr>
      <vt:lpstr>Cambria Math</vt:lpstr>
      <vt:lpstr>Trebuchet MS</vt:lpstr>
      <vt:lpstr>Wingdings</vt:lpstr>
      <vt:lpstr>ベルリン</vt:lpstr>
      <vt:lpstr>ADLogger タスク別時間記録システムの構築の提案</vt:lpstr>
      <vt:lpstr>1. 背景 ： 時間管理不足の表面化 (例：遅刻)</vt:lpstr>
      <vt:lpstr>2. 問題点 ： 「逆算が苦手」とは</vt:lpstr>
      <vt:lpstr>予定を立てる方法</vt:lpstr>
      <vt:lpstr>PowerPoint プレゼンテーション</vt:lpstr>
      <vt:lpstr>3. 目的</vt:lpstr>
      <vt:lpstr>4. 先行研究 ： ライフログ研究</vt:lpstr>
      <vt:lpstr>4. 先行研究 ： 問題意識</vt:lpstr>
      <vt:lpstr>5. ADLoggerシステム ： 機能要件</vt:lpstr>
      <vt:lpstr>5. ADLoggerシステム ： システム構成図</vt:lpstr>
      <vt:lpstr>5. ADLoggerシステム ： システム構成図</vt:lpstr>
      <vt:lpstr>5. 余白時間の導出について</vt:lpstr>
      <vt:lpstr>6. 実験</vt:lpstr>
      <vt:lpstr>6. 実験 (20~30人で実施)</vt:lpstr>
      <vt:lpstr>6. 実験後インタビュー</vt:lpstr>
      <vt:lpstr>6. 評価手法</vt:lpstr>
      <vt:lpstr>分析前のデータ整理で気づいた事： 予想外のデータが出るかもしれない （※まだ分析し切れてないので、信憑性に欠けます）</vt:lpstr>
      <vt:lpstr>7. 結果（途中）</vt:lpstr>
      <vt:lpstr>7. 結果（途中）</vt:lpstr>
      <vt:lpstr>7. 結果（途中）</vt:lpstr>
      <vt:lpstr>7. 結果（途中）</vt:lpstr>
      <vt:lpstr>7. 結果（途中）</vt:lpstr>
      <vt:lpstr>7. 結果（途中）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ADLogger</dc:title>
  <dc:creator>Microsoft Office User</dc:creator>
  <cp:lastModifiedBy>Microsoft Office User</cp:lastModifiedBy>
  <cp:revision>511</cp:revision>
  <cp:lastPrinted>2020-11-23T09:53:29Z</cp:lastPrinted>
  <dcterms:created xsi:type="dcterms:W3CDTF">2020-01-05T01:18:45Z</dcterms:created>
  <dcterms:modified xsi:type="dcterms:W3CDTF">2020-12-20T13:14:36Z</dcterms:modified>
</cp:coreProperties>
</file>